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7" r:id="rId11"/>
    <p:sldId id="268" r:id="rId12"/>
    <p:sldId id="274" r:id="rId13"/>
    <p:sldId id="272" r:id="rId14"/>
    <p:sldId id="275" r:id="rId15"/>
    <p:sldId id="270" r:id="rId16"/>
    <p:sldId id="276" r:id="rId17"/>
    <p:sldId id="269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620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ACE5-2A50-6E40-9B38-6385B2B370E3}" type="datetimeFigureOut">
              <a:rPr lang="en-US" smtClean="0"/>
              <a:t>6/8/17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3CB88-0276-DF41-A2FE-46C318B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8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8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19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9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6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64E51-DD8B-FF46-9A13-90A7250BAA12}" type="datetimeFigureOut">
              <a:rPr lang="en-US" smtClean="0"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6945" y="2761514"/>
            <a:ext cx="5140036" cy="17432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Whenever you see Conspiracy Cat . .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6945" y="4504759"/>
            <a:ext cx="5140036" cy="1655762"/>
          </a:xfrm>
        </p:spPr>
        <p:txBody>
          <a:bodyPr/>
          <a:lstStyle/>
          <a:p>
            <a:pPr algn="l"/>
            <a:r>
              <a:rPr lang="en-US" dirty="0" smtClean="0"/>
              <a:t>It’s time to talk about the class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9" y="477371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29" y="501920"/>
            <a:ext cx="5912224" cy="1112716"/>
          </a:xfrm>
        </p:spPr>
        <p:txBody>
          <a:bodyPr/>
          <a:lstStyle/>
          <a:p>
            <a:pPr algn="r"/>
            <a:r>
              <a:rPr lang="en-US" dirty="0" smtClean="0"/>
              <a:t>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7481" y="1520507"/>
            <a:ext cx="5347447" cy="3871764"/>
          </a:xfrm>
        </p:spPr>
        <p:txBody>
          <a:bodyPr>
            <a:normAutofit/>
          </a:bodyPr>
          <a:lstStyle/>
          <a:p>
            <a:pPr algn="r"/>
            <a:r>
              <a:rPr lang="en-US" smtClean="0"/>
              <a:t>“Government </a:t>
            </a:r>
            <a:r>
              <a:rPr lang="en-US"/>
              <a:t>agents (and their allies) might enter chat rooms, online social networks, or even real-space groups and attempt to undermine percolating conspiracy theories by raising doubts about their factual premises, causal logic or implications for political action</a:t>
            </a:r>
            <a:r>
              <a:rPr lang="en-US" smtClean="0"/>
              <a:t>.”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975" y="1713483"/>
            <a:ext cx="4643345" cy="31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Hofstadter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364"/>
            <a:ext cx="5428129" cy="4351338"/>
          </a:xfrm>
        </p:spPr>
        <p:txBody>
          <a:bodyPr/>
          <a:lstStyle/>
          <a:p>
            <a:r>
              <a:rPr lang="en-US" dirty="0" smtClean="0"/>
              <a:t>One of the “consensus” historians</a:t>
            </a:r>
          </a:p>
          <a:p>
            <a:r>
              <a:rPr lang="en-US" dirty="0" smtClean="0"/>
              <a:t>Identified the “paranoid style” as taking paranoia from personal to national terms</a:t>
            </a:r>
          </a:p>
          <a:p>
            <a:r>
              <a:rPr lang="en-US" dirty="0" smtClean="0"/>
              <a:t>Sees the conspiracy as the “motive force” of history</a:t>
            </a:r>
          </a:p>
          <a:p>
            <a:r>
              <a:rPr lang="en-US" dirty="0" smtClean="0"/>
              <a:t>Saw conspiracy movements as motivated by the “status anxieties” of their participants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150" y="1226741"/>
            <a:ext cx="2983044" cy="4566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252" y="1690688"/>
            <a:ext cx="2057832" cy="2539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840" y="4329952"/>
            <a:ext cx="2984439" cy="19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386" y="215614"/>
            <a:ext cx="2753138" cy="2741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" y="215614"/>
            <a:ext cx="2551044" cy="2551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342" y="1557778"/>
            <a:ext cx="3175000" cy="430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7252" y="3130826"/>
            <a:ext cx="2196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 to right: #</a:t>
            </a:r>
            <a:r>
              <a:rPr lang="en-US" dirty="0" err="1" smtClean="0"/>
              <a:t>Dwight_Eisenhower</a:t>
            </a:r>
            <a:r>
              <a:rPr lang="en-US" dirty="0" smtClean="0"/>
              <a:t>, #</a:t>
            </a:r>
            <a:r>
              <a:rPr lang="en-US" dirty="0" err="1" smtClean="0"/>
              <a:t>Robert_Welch</a:t>
            </a:r>
            <a:r>
              <a:rPr lang="en-US" dirty="0" smtClean="0"/>
              <a:t>, #</a:t>
            </a:r>
            <a:r>
              <a:rPr lang="en-US" dirty="0" err="1" smtClean="0"/>
              <a:t>Joseph_McCarthy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96339" y="4504535"/>
            <a:ext cx="491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“Eisenhower is a dedicated, conscious agent of the Communist Conspiracy . . . “ #</a:t>
            </a:r>
            <a:r>
              <a:rPr lang="en-US" dirty="0" err="1" smtClean="0"/>
              <a:t>Robert_Welch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66" y="188843"/>
            <a:ext cx="3926216" cy="6361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49" y="526774"/>
            <a:ext cx="6158017" cy="4164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7617" y="4899991"/>
            <a:ext cx="4780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#anti-Masonry and #anti-Catholicism preoccupied much of 19</a:t>
            </a:r>
            <a:r>
              <a:rPr lang="en-US" baseline="30000" dirty="0" smtClean="0"/>
              <a:t>th</a:t>
            </a:r>
            <a:r>
              <a:rPr lang="en-US" dirty="0" smtClean="0"/>
              <a:t>-century American politics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2870" y="444086"/>
            <a:ext cx="4671391" cy="3054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“The distinguishing thing about the paranoid style is not that its exponents see conspiracies or plots here or there in history, but that they regard a ‘vast’ or ‘gigantic’ conspiracy as the motive force in historical events.”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#</a:t>
            </a:r>
            <a:r>
              <a:rPr lang="en-US" dirty="0" err="1" smtClean="0"/>
              <a:t>Richard_Hoftstadter</a:t>
            </a:r>
            <a:r>
              <a:rPr lang="en-US" dirty="0" smtClean="0"/>
              <a:t>, 1952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253" y="444086"/>
            <a:ext cx="4721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“This </a:t>
            </a:r>
            <a:r>
              <a:rPr lang="en-US" sz="2800" dirty="0"/>
              <a:t>must be the product of a great conspiracy, a conspiracy on a scale so immense as to dwarf any previous such venture in the history of man</a:t>
            </a:r>
            <a:r>
              <a:rPr lang="en-US" sz="2800" dirty="0" smtClean="0"/>
              <a:t>.”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#</a:t>
            </a:r>
            <a:r>
              <a:rPr lang="en-US" sz="2800" dirty="0" err="1" smtClean="0"/>
              <a:t>Joe_McCarthy</a:t>
            </a:r>
            <a:r>
              <a:rPr lang="en-US" sz="2800" dirty="0" smtClean="0"/>
              <a:t>, 1951</a:t>
            </a:r>
            <a:r>
              <a:rPr lang="en-US" sz="28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2" y="3787508"/>
            <a:ext cx="3505201" cy="19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7" y="405374"/>
            <a:ext cx="4903694" cy="1325563"/>
          </a:xfrm>
        </p:spPr>
        <p:txBody>
          <a:bodyPr/>
          <a:lstStyle/>
          <a:p>
            <a:r>
              <a:rPr lang="en-US" dirty="0" smtClean="0"/>
              <a:t>Kathryn S. Olmsted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8787"/>
            <a:ext cx="5428129" cy="4351338"/>
          </a:xfrm>
        </p:spPr>
        <p:txBody>
          <a:bodyPr/>
          <a:lstStyle/>
          <a:p>
            <a:pPr lvl="1"/>
            <a:endParaRPr lang="en-US" dirty="0" smtClean="0"/>
          </a:p>
          <a:p>
            <a:r>
              <a:rPr lang="en-US" dirty="0" smtClean="0"/>
              <a:t>Americans have been historically right to be suspicious of their government</a:t>
            </a:r>
          </a:p>
          <a:p>
            <a:r>
              <a:rPr lang="en-US" dirty="0" smtClean="0"/>
              <a:t>The US government has a long history of spying and conspiring against Americans</a:t>
            </a:r>
          </a:p>
          <a:p>
            <a:r>
              <a:rPr lang="en-US" dirty="0"/>
              <a:t>The US government has a </a:t>
            </a:r>
            <a:r>
              <a:rPr lang="en-US" dirty="0" smtClean="0"/>
              <a:t>history </a:t>
            </a:r>
            <a:r>
              <a:rPr lang="en-US" dirty="0"/>
              <a:t>of promulgating its own conspiracy theories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93" y="757960"/>
            <a:ext cx="3524234" cy="5427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776" y="268356"/>
            <a:ext cx="2098862" cy="27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71" y="495029"/>
            <a:ext cx="5549038" cy="3331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05" y="3955774"/>
            <a:ext cx="31750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3990" y="3955774"/>
            <a:ext cx="246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#Project </a:t>
            </a:r>
            <a:r>
              <a:rPr lang="en-US" dirty="0" err="1" smtClean="0"/>
              <a:t>MKUltra</a:t>
            </a:r>
            <a:r>
              <a:rPr lang="en-US" dirty="0" smtClean="0"/>
              <a:t>, #</a:t>
            </a:r>
            <a:r>
              <a:rPr lang="en-US" dirty="0"/>
              <a:t>T</a:t>
            </a:r>
            <a:r>
              <a:rPr lang="en-US" dirty="0" smtClean="0"/>
              <a:t>uskegee </a:t>
            </a:r>
            <a:r>
              <a:rPr lang="en-US" dirty="0"/>
              <a:t>E</a:t>
            </a:r>
            <a:r>
              <a:rPr lang="en-US" dirty="0" smtClean="0"/>
              <a:t>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3224"/>
            <a:ext cx="8870576" cy="1010117"/>
          </a:xfrm>
        </p:spPr>
        <p:txBody>
          <a:bodyPr/>
          <a:lstStyle/>
          <a:p>
            <a:r>
              <a:rPr lang="en-US" dirty="0" smtClean="0"/>
              <a:t>Jesse Walker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364"/>
            <a:ext cx="5428129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053" y="656912"/>
            <a:ext cx="1810052" cy="261451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028139"/>
            <a:ext cx="5428130" cy="5332319"/>
          </a:xfrm>
        </p:spPr>
        <p:txBody>
          <a:bodyPr>
            <a:normAutofit lnSpcReduction="10000"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“In America, it is </a:t>
            </a:r>
            <a:r>
              <a:rPr lang="en-US" i="1" dirty="0" smtClean="0"/>
              <a:t>always</a:t>
            </a:r>
            <a:r>
              <a:rPr lang="en-US" dirty="0" smtClean="0"/>
              <a:t> paranoid time.”</a:t>
            </a:r>
          </a:p>
          <a:p>
            <a:r>
              <a:rPr lang="en-US" dirty="0" smtClean="0"/>
              <a:t>There is no “fringe.” Conspiracy theories are central to American politics and society</a:t>
            </a:r>
          </a:p>
          <a:p>
            <a:r>
              <a:rPr lang="en-US" dirty="0" smtClean="0"/>
              <a:t>The Five Primal Myths</a:t>
            </a:r>
          </a:p>
          <a:p>
            <a:pPr lvl="1"/>
            <a:r>
              <a:rPr lang="en-US" dirty="0" smtClean="0"/>
              <a:t>The Enemy Outside</a:t>
            </a:r>
          </a:p>
          <a:p>
            <a:pPr lvl="1"/>
            <a:r>
              <a:rPr lang="en-US" dirty="0" smtClean="0"/>
              <a:t>The Enemy Within</a:t>
            </a:r>
          </a:p>
          <a:p>
            <a:pPr lvl="1"/>
            <a:r>
              <a:rPr lang="en-US" dirty="0" smtClean="0"/>
              <a:t>The Enemy Above</a:t>
            </a:r>
          </a:p>
          <a:p>
            <a:pPr lvl="1"/>
            <a:r>
              <a:rPr lang="en-US" dirty="0" smtClean="0"/>
              <a:t>The Enemy Below</a:t>
            </a:r>
          </a:p>
          <a:p>
            <a:pPr lvl="1"/>
            <a:r>
              <a:rPr lang="en-US" dirty="0" smtClean="0"/>
              <a:t>The Benevolent Conspiracy</a:t>
            </a:r>
            <a:br>
              <a:rPr lang="en-US" dirty="0" smtClean="0"/>
            </a:b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858" y="1363999"/>
            <a:ext cx="292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17" y="405374"/>
            <a:ext cx="4903694" cy="1325563"/>
          </a:xfrm>
        </p:spPr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Aaronovitch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62647"/>
            <a:ext cx="5165911" cy="3826248"/>
          </a:xfrm>
        </p:spPr>
        <p:txBody>
          <a:bodyPr>
            <a:normAutofit lnSpcReduction="10000"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Conspiracies are “history for losers”</a:t>
            </a:r>
          </a:p>
          <a:p>
            <a:r>
              <a:rPr lang="en-US" dirty="0" smtClean="0"/>
              <a:t>They tend to overestimate the power of the conspirator</a:t>
            </a:r>
          </a:p>
          <a:p>
            <a:r>
              <a:rPr lang="en-US" dirty="0" smtClean="0"/>
              <a:t>They tend to validate the status quo</a:t>
            </a:r>
          </a:p>
          <a:p>
            <a:r>
              <a:rPr lang="en-US" smtClean="0"/>
              <a:t>Tend to come from educated elites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86" y="259465"/>
            <a:ext cx="2942944" cy="2942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82" y="1091990"/>
            <a:ext cx="2933700" cy="439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154" y="3375771"/>
            <a:ext cx="1948607" cy="27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the government, like, DO something about conspiracy theories?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1153" y="1972732"/>
            <a:ext cx="3455894" cy="2175669"/>
          </a:xfrm>
        </p:spPr>
        <p:txBody>
          <a:bodyPr/>
          <a:lstStyle/>
          <a:p>
            <a:pPr algn="r"/>
            <a:r>
              <a:rPr lang="en-US" dirty="0" smtClean="0"/>
              <a:t>The best response would be to engage in “cognitive infiltration of extremist groups.”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1972732"/>
            <a:ext cx="2904565" cy="193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4061788"/>
            <a:ext cx="2492188" cy="1661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57129" y="4089458"/>
            <a:ext cx="1788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Cass </a:t>
            </a:r>
            <a:r>
              <a:rPr lang="en-US" dirty="0" err="1" smtClean="0"/>
              <a:t>Sunstein</a:t>
            </a:r>
            <a:r>
              <a:rPr lang="en-US" dirty="0" smtClean="0"/>
              <a:t> and Adrian </a:t>
            </a:r>
            <a:r>
              <a:rPr lang="en-US" dirty="0" err="1" smtClean="0"/>
              <a:t>Vermeule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Conspiracy theories suffer from “crippled epistemologies”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Epistemology = the study of knowledge</a:t>
            </a:r>
          </a:p>
          <a:p>
            <a:r>
              <a:rPr lang="en-US" dirty="0" smtClean="0"/>
              <a:t>How do we know what we know?</a:t>
            </a:r>
          </a:p>
          <a:p>
            <a:r>
              <a:rPr lang="en-US" dirty="0" smtClean="0"/>
              <a:t>CTs come out of “self sealing” discussions, immune to other viewpoints</a:t>
            </a:r>
          </a:p>
          <a:p>
            <a:r>
              <a:rPr lang="en-US" dirty="0" smtClean="0"/>
              <a:t>There are benign and harmful conspiracy  theories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561" y="2716305"/>
            <a:ext cx="1301843" cy="1916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94" y="1452462"/>
            <a:ext cx="2921996" cy="29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Depression: a perfect economic 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Farmers over-borrowed during World War I</a:t>
            </a:r>
          </a:p>
          <a:p>
            <a:r>
              <a:rPr lang="en-US" dirty="0" smtClean="0"/>
              <a:t>The Treaty of Versailles weakened Germany and hurt world economy</a:t>
            </a:r>
          </a:p>
          <a:p>
            <a:r>
              <a:rPr lang="en-US" dirty="0" smtClean="0"/>
              <a:t>Over-production and under-consumption undermined USA</a:t>
            </a:r>
          </a:p>
          <a:p>
            <a:r>
              <a:rPr lang="en-US" dirty="0" smtClean="0"/>
              <a:t>Unregulated banks undermined the system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825625"/>
            <a:ext cx="4903396" cy="3576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351" y="5537480"/>
            <a:ext cx="4370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consider the complexities when you can just blame the Great Depression on J.P. Morgan?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Conspiracy theorists aren’t crazy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66565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They just severely limit the range of information they are willing to accept</a:t>
            </a:r>
          </a:p>
          <a:p>
            <a:r>
              <a:rPr lang="en-US" dirty="0" smtClean="0"/>
              <a:t>Karl Popper: </a:t>
            </a:r>
            <a:br>
              <a:rPr lang="en-US" dirty="0" smtClean="0"/>
            </a:br>
            <a:r>
              <a:rPr lang="en-US" dirty="0" smtClean="0"/>
              <a:t>They take big events and blame them on small groups of people</a:t>
            </a:r>
          </a:p>
          <a:p>
            <a:r>
              <a:rPr lang="en-US" dirty="0" smtClean="0"/>
              <a:t>Refuse to accept the possibility of coincidence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60" y="1825625"/>
            <a:ext cx="6110194" cy="36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8482" y="5624775"/>
            <a:ext cx="406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your TV set listening to you? Could be!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Conspiracy theorists operate via rumors,  speculation, and ”cascades”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6835" cy="3512857"/>
          </a:xfrm>
        </p:spPr>
        <p:txBody>
          <a:bodyPr>
            <a:normAutofit/>
          </a:bodyPr>
          <a:lstStyle/>
          <a:p>
            <a:r>
              <a:rPr lang="en-US" dirty="0" smtClean="0"/>
              <a:t>Rapid fire speculation via pay sites, online video, podcasts, Twitter, Facebook, and other social media</a:t>
            </a:r>
          </a:p>
          <a:p>
            <a:r>
              <a:rPr lang="en-US" dirty="0" smtClean="0"/>
              <a:t>Communities adopt conspiracy theories and make it difficult for peers to challenge them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22" y="1830760"/>
            <a:ext cx="5255957" cy="29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5"/>
            <a:ext cx="4486835" cy="3512857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A conspiracy spreads if the advocate is famous</a:t>
            </a:r>
          </a:p>
          <a:p>
            <a:pPr algn="r"/>
            <a:r>
              <a:rPr lang="en-US" dirty="0" smtClean="0"/>
              <a:t>If the group that adopts it is polarized  . . .  </a:t>
            </a:r>
          </a:p>
          <a:p>
            <a:pPr algn="r"/>
            <a:r>
              <a:rPr lang="en-US" dirty="0"/>
              <a:t> </a:t>
            </a:r>
            <a:r>
              <a:rPr lang="en-US" dirty="0" smtClean="0"/>
              <a:t>. . . And devolves into a bubble.</a:t>
            </a:r>
          </a:p>
          <a:p>
            <a:pPr algn="r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943" y="1825625"/>
            <a:ext cx="4467117" cy="33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0094" y="1700494"/>
            <a:ext cx="4773706" cy="2491347"/>
          </a:xfrm>
        </p:spPr>
        <p:txBody>
          <a:bodyPr/>
          <a:lstStyle/>
          <a:p>
            <a:r>
              <a:rPr lang="en-US" dirty="0" smtClean="0"/>
              <a:t>The government could ban conspiracy theories.</a:t>
            </a:r>
          </a:p>
          <a:p>
            <a:r>
              <a:rPr lang="en-US" dirty="0" smtClean="0"/>
              <a:t>The government could put a tax on conspiracy theories.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46" y="1690688"/>
            <a:ext cx="4994536" cy="36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482" y="407790"/>
            <a:ext cx="5912224" cy="1112716"/>
          </a:xfrm>
        </p:spPr>
        <p:txBody>
          <a:bodyPr/>
          <a:lstStyle/>
          <a:p>
            <a:r>
              <a:rPr lang="en-US" dirty="0" err="1" smtClean="0"/>
              <a:t>Counterspeech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0094" y="1700494"/>
            <a:ext cx="4773706" cy="2491347"/>
          </a:xfrm>
        </p:spPr>
        <p:txBody>
          <a:bodyPr/>
          <a:lstStyle/>
          <a:p>
            <a:r>
              <a:rPr lang="en-US" dirty="0" smtClean="0"/>
              <a:t>Release more government information that might discredit conspiracy theories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322" y="1690688"/>
            <a:ext cx="4477678" cy="2303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322" y="4206623"/>
            <a:ext cx="4477678" cy="2225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5989" y="5785724"/>
            <a:ext cx="3684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2006 the Pentagon released video of Flight 77 hitting </a:t>
            </a:r>
            <a:r>
              <a:rPr lang="en-US" smtClean="0"/>
              <a:t>the Pentagon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piracyTMP" id="{6B652D9D-CAE1-C841-B491-1D6C98E2C645}" vid="{9EE4BACB-6C75-C64B-9C66-3D8F6C574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conspiracyTMP</Template>
  <TotalTime>331</TotalTime>
  <Words>621</Words>
  <Application>Microsoft Macintosh PowerPoint</Application>
  <PresentationFormat>Widescreen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Whenever you see Conspiracy Cat . .  </vt:lpstr>
      <vt:lpstr>Should the government, like, DO something about conspiracy theories? </vt:lpstr>
      <vt:lpstr>Conspiracy theories suffer from “crippled epistemologies” </vt:lpstr>
      <vt:lpstr>The Great Depression: a perfect economic storm</vt:lpstr>
      <vt:lpstr>Conspiracy theorists aren’t crazy</vt:lpstr>
      <vt:lpstr>Conspiracy theorists operate via rumors,  speculation, and ”cascades”</vt:lpstr>
      <vt:lpstr>PowerPoint Presentation</vt:lpstr>
      <vt:lpstr>What to do? </vt:lpstr>
      <vt:lpstr>Counterspeech</vt:lpstr>
      <vt:lpstr>Interventions</vt:lpstr>
      <vt:lpstr>Richard Hofstadter</vt:lpstr>
      <vt:lpstr>PowerPoint Presentation</vt:lpstr>
      <vt:lpstr>PowerPoint Presentation</vt:lpstr>
      <vt:lpstr>PowerPoint Presentation</vt:lpstr>
      <vt:lpstr>Kathryn S. Olmsted</vt:lpstr>
      <vt:lpstr>PowerPoint Presentation</vt:lpstr>
      <vt:lpstr>Jesse Walker</vt:lpstr>
      <vt:lpstr>David Aaronovitch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. . . </dc:title>
  <dc:creator>Matthew Lasar</dc:creator>
  <cp:lastModifiedBy>Matthew Lasar</cp:lastModifiedBy>
  <cp:revision>32</cp:revision>
  <dcterms:created xsi:type="dcterms:W3CDTF">2017-03-22T17:49:19Z</dcterms:created>
  <dcterms:modified xsi:type="dcterms:W3CDTF">2017-06-08T19:01:28Z</dcterms:modified>
</cp:coreProperties>
</file>