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6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5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1" r:id="rId19"/>
    <p:sldId id="276" r:id="rId20"/>
    <p:sldId id="273" r:id="rId21"/>
    <p:sldId id="274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/>
    <p:restoredTop sz="94620"/>
  </p:normalViewPr>
  <p:slideViewPr>
    <p:cSldViewPr snapToGrid="0" snapToObjects="1">
      <p:cViewPr varScale="1">
        <p:scale>
          <a:sx n="129" d="100"/>
          <a:sy n="129" d="100"/>
        </p:scale>
        <p:origin x="4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4/25/17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6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4/25/17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14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4/25/17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080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4/25/17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1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4/25/17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194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4/25/17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82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4/25/17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91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4/25/17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75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4/25/17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698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4/25/17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603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4/25/17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8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64E51-DD8B-FF46-9A13-90A7250BAA12}" type="datetimeFigureOut">
              <a:rPr lang="en-US" smtClean="0"/>
              <a:t>4/25/17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2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5" Type="http://schemas.openxmlformats.org/officeDocument/2006/relationships/image" Target="../media/image22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tiff"/><Relationship Id="rId3" Type="http://schemas.openxmlformats.org/officeDocument/2006/relationships/image" Target="../media/image32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tiff"/><Relationship Id="rId3" Type="http://schemas.openxmlformats.org/officeDocument/2006/relationships/image" Target="../media/image3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tiff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975" y="512234"/>
            <a:ext cx="4813897" cy="33095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57975" y="3902470"/>
            <a:ext cx="48676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Clockwise: </a:t>
            </a:r>
            <a:r>
              <a:rPr lang="en-US" dirty="0"/>
              <a:t>Stalin, friend of babies everywhere; suspected </a:t>
            </a:r>
            <a:r>
              <a:rPr lang="en-US" dirty="0" smtClean="0"/>
              <a:t>conspirators #</a:t>
            </a:r>
            <a:r>
              <a:rPr lang="en-US" dirty="0" err="1" smtClean="0"/>
              <a:t>Leon_Trotsky</a:t>
            </a:r>
            <a:r>
              <a:rPr lang="en-US" dirty="0"/>
              <a:t> </a:t>
            </a:r>
            <a:r>
              <a:rPr lang="en-US" dirty="0" smtClean="0"/>
              <a:t>and #</a:t>
            </a:r>
            <a:r>
              <a:rPr lang="en-US" dirty="0" err="1" smtClean="0"/>
              <a:t>Georgy_Pyatakov</a:t>
            </a:r>
            <a:r>
              <a:rPr lang="en-US" dirty="0" smtClean="0"/>
              <a:t>; </a:t>
            </a:r>
            <a:r>
              <a:rPr lang="en-US" dirty="0"/>
              <a:t>a scene from the </a:t>
            </a:r>
            <a:r>
              <a:rPr lang="en-US" dirty="0" smtClean="0"/>
              <a:t>#</a:t>
            </a:r>
            <a:r>
              <a:rPr lang="en-US" dirty="0" err="1" smtClean="0"/>
              <a:t>Purge_Trials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en-US"/>
              <a:t>the </a:t>
            </a:r>
            <a:r>
              <a:rPr lang="en-US" smtClean="0"/>
              <a:t>late 1930s</a:t>
            </a:r>
            <a:r>
              <a:rPr lang="en-US" dirty="0" smtClean="0"/>
              <a:t>; the Soviet Famine of 1930-31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866" y="562660"/>
            <a:ext cx="1573156" cy="2051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148" y="562661"/>
            <a:ext cx="1606503" cy="2051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489" y="2706279"/>
            <a:ext cx="5153909" cy="3410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398" y="562660"/>
            <a:ext cx="1518144" cy="205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 First’s contradictory cast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073" y="1690688"/>
            <a:ext cx="5612245" cy="4714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60" y="1402784"/>
            <a:ext cx="2036803" cy="20643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96" y="3755015"/>
            <a:ext cx="2018367" cy="20183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89272" y="2755169"/>
            <a:ext cx="41425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Charles Lindbergh Jr. turned a blind eye to fascism; </a:t>
            </a:r>
            <a:r>
              <a:rPr lang="en-US" dirty="0"/>
              <a:t>meanwhile the leftist #</a:t>
            </a:r>
            <a:r>
              <a:rPr lang="en-US" dirty="0" err="1"/>
              <a:t>Almanac_Singers</a:t>
            </a:r>
            <a:r>
              <a:rPr lang="en-US" dirty="0"/>
              <a:t> put out an explicitly anti-war album in May of 1941, which they withdrew a month later when Hitler invaded the Soviet </a:t>
            </a:r>
            <a:r>
              <a:rPr lang="en-US" dirty="0" smtClean="0"/>
              <a:t>Union; by 1942 #</a:t>
            </a:r>
            <a:r>
              <a:rPr lang="en-US" dirty="0" err="1" smtClean="0"/>
              <a:t>Gerald_L.K._Smith</a:t>
            </a:r>
            <a:r>
              <a:rPr lang="en-US" dirty="0" smtClean="0"/>
              <a:t> (center) had launched his ”Christian Nationalist Crusade”; above, socialist Norman Thomas stuck around until Japan attacked Pearl Harbor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0191" y="396232"/>
            <a:ext cx="3271665" cy="218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9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345" y="1299153"/>
            <a:ext cx="5181600" cy="4351338"/>
          </a:xfrm>
        </p:spPr>
        <p:txBody>
          <a:bodyPr/>
          <a:lstStyle/>
          <a:p>
            <a:r>
              <a:rPr lang="en-US" dirty="0" smtClean="0"/>
              <a:t>“Their [Jews] greatest danger to this country lies in their large ownership and influence in our motion pictures, our press, our radio, and our government.”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- Charles Lindbergh (1941)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542" y="1410495"/>
            <a:ext cx="2036803" cy="206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1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Road to World War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82491" cy="2954193"/>
          </a:xfrm>
        </p:spPr>
        <p:txBody>
          <a:bodyPr/>
          <a:lstStyle/>
          <a:p>
            <a:pPr algn="r"/>
            <a:r>
              <a:rPr lang="en-US" dirty="0" smtClean="0"/>
              <a:t>(1940) Peacetime draft</a:t>
            </a:r>
          </a:p>
          <a:p>
            <a:pPr algn="r"/>
            <a:r>
              <a:rPr lang="en-US" dirty="0"/>
              <a:t>(1938) Lend </a:t>
            </a:r>
            <a:r>
              <a:rPr lang="en-US" dirty="0" smtClean="0"/>
              <a:t>Lease</a:t>
            </a:r>
          </a:p>
          <a:p>
            <a:pPr algn="r"/>
            <a:r>
              <a:rPr lang="en-US" dirty="0" smtClean="0"/>
              <a:t>(1941) Troops sent to Greenland and Iceland</a:t>
            </a:r>
          </a:p>
          <a:p>
            <a:pPr algn="r"/>
            <a:r>
              <a:rPr lang="en-US" dirty="0" smtClean="0"/>
              <a:t>(1941) Desegregation </a:t>
            </a:r>
            <a:r>
              <a:rPr lang="en-US" dirty="0"/>
              <a:t>of the defense </a:t>
            </a:r>
            <a:r>
              <a:rPr lang="en-US" dirty="0" smtClean="0"/>
              <a:t>industry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514" y="1564987"/>
            <a:ext cx="34925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4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Japan’s empire by 1942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338" y="1413162"/>
            <a:ext cx="3641925" cy="454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8745" y="386050"/>
            <a:ext cx="5895109" cy="1325563"/>
          </a:xfrm>
        </p:spPr>
        <p:txBody>
          <a:bodyPr/>
          <a:lstStyle/>
          <a:p>
            <a:r>
              <a:rPr lang="en-US" dirty="0" smtClean="0"/>
              <a:t>The Road to Pearl Harbor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109" y="1711613"/>
            <a:ext cx="5895109" cy="4351338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US" dirty="0" smtClean="0"/>
              <a:t>1940: US issues embargoes on scrap iron, steel, and gasoline to Japan</a:t>
            </a:r>
          </a:p>
          <a:p>
            <a:pPr algn="r"/>
            <a:r>
              <a:rPr lang="en-US" dirty="0" smtClean="0"/>
              <a:t>1940: US moves the HQ of its Pacific fleet from San Diego to Oahu</a:t>
            </a:r>
          </a:p>
          <a:p>
            <a:pPr algn="r"/>
            <a:r>
              <a:rPr lang="en-US" dirty="0" smtClean="0"/>
              <a:t>Military cracks Japan’s diplomatic wireless code with operation “Magic”</a:t>
            </a:r>
          </a:p>
          <a:p>
            <a:pPr algn="r"/>
            <a:r>
              <a:rPr lang="en-US" dirty="0" smtClean="0"/>
              <a:t>1941: FDR issues “freeze” procedures on Japan government assets in USA</a:t>
            </a:r>
          </a:p>
          <a:p>
            <a:pPr algn="r"/>
            <a:r>
              <a:rPr lang="en-US" dirty="0" smtClean="0"/>
              <a:t>Japan begins planning for ”knock out” blow against the USA</a:t>
            </a:r>
          </a:p>
          <a:p>
            <a:pPr algn="r"/>
            <a:r>
              <a:rPr lang="en-US" dirty="0" smtClean="0"/>
              <a:t>US military sends out general warning about possible Japan attack in Pacific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764" y="1891722"/>
            <a:ext cx="5367646" cy="313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5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Roberts Commission on Pearl Harbor (1941)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527" y="1926936"/>
            <a:ext cx="5133109" cy="2940339"/>
          </a:xfrm>
        </p:spPr>
        <p:txBody>
          <a:bodyPr/>
          <a:lstStyle/>
          <a:p>
            <a:pPr algn="r"/>
            <a:r>
              <a:rPr lang="en-US" dirty="0" smtClean="0"/>
              <a:t>Led by Supreme Court Justice #</a:t>
            </a:r>
            <a:r>
              <a:rPr lang="en-US" dirty="0" err="1" smtClean="0"/>
              <a:t>Owen_Roberts</a:t>
            </a:r>
            <a:r>
              <a:rPr lang="en-US" dirty="0" smtClean="0"/>
              <a:t> (second from left) to investigate Pearl Harbor disaster</a:t>
            </a:r>
          </a:p>
          <a:p>
            <a:pPr algn="r"/>
            <a:r>
              <a:rPr lang="en-US" dirty="0" smtClean="0"/>
              <a:t>Commissioners not told about Magic decryption program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328" y="1690688"/>
            <a:ext cx="5372100" cy="353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416" y="4867275"/>
            <a:ext cx="990600" cy="1517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5873" y="5073415"/>
            <a:ext cx="1664171" cy="13115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20732" y="5335030"/>
            <a:ext cx="4681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Pearl Harbor skeptics </a:t>
            </a:r>
            <a:r>
              <a:rPr lang="en-US" dirty="0"/>
              <a:t>#John T. Flynn</a:t>
            </a:r>
          </a:p>
          <a:p>
            <a:r>
              <a:rPr lang="en-US" dirty="0" smtClean="0"/>
              <a:t> and #</a:t>
            </a:r>
            <a:r>
              <a:rPr lang="en-US" dirty="0" err="1" smtClean="0"/>
              <a:t>Harry_Elmer_Barnes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96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7418" y="3865419"/>
            <a:ext cx="6012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FDR stupidly blamed #Admiral Husband Kimmel and #General Walter Short for Pearl Harbor, which led their allies to accept the conspiracy theories of #Harry Elmer Barnes and #John T. Flynn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557" y="540328"/>
            <a:ext cx="2122699" cy="31865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559" y="540327"/>
            <a:ext cx="2250996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8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0436" y="1080655"/>
            <a:ext cx="52508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1944 the Republican party and Presidential candidate Tom Dewey kept struggling with how much to mention the military’s Magic decryption program.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693" y="2105891"/>
            <a:ext cx="3001865" cy="3906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309" y="1310986"/>
            <a:ext cx="44577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2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820882"/>
            <a:ext cx="4038600" cy="273252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 rivalry between FDR and Charles Lindbergh Jr. turned into a questionable FBI investigation of his politics and a strange persecution of mostly harmless “fascists” during the Second World War.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1" y="820882"/>
            <a:ext cx="56261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457" y="924338"/>
            <a:ext cx="3930925" cy="49834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957" y="3416072"/>
            <a:ext cx="2540000" cy="213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86444" y="2492742"/>
            <a:ext cx="4447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1946 FDR’s prosecution of a small band of misfit fascists was thrown out of court. #Joseph E. McWilliams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90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Stalin’s apologists in the west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588" y="1825625"/>
            <a:ext cx="6131859" cy="3055657"/>
          </a:xfrm>
        </p:spPr>
        <p:txBody>
          <a:bodyPr/>
          <a:lstStyle/>
          <a:p>
            <a:r>
              <a:rPr lang="en-US" dirty="0" smtClean="0"/>
              <a:t>“The [purge] trial was conducted fairly and regularly according to the rules of procedure . . . And the defendants were fully guilty of the crimes charged against them and that in the circumstances the sentence was a proper one.” </a:t>
            </a:r>
            <a:r>
              <a:rPr lang="en-US" dirty="0"/>
              <a:t> </a:t>
            </a:r>
            <a:r>
              <a:rPr lang="en-US" dirty="0" smtClean="0"/>
              <a:t>    #</a:t>
            </a:r>
            <a:r>
              <a:rPr lang="en-US" dirty="0" err="1" smtClean="0"/>
              <a:t>Dudley_Collard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28" y="1690688"/>
            <a:ext cx="2729753" cy="37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9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0746" y="1008207"/>
            <a:ext cx="3318163" cy="4062556"/>
          </a:xfrm>
        </p:spPr>
        <p:txBody>
          <a:bodyPr/>
          <a:lstStyle/>
          <a:p>
            <a:r>
              <a:rPr lang="en-US" dirty="0" smtClean="0"/>
              <a:t>FDR did everything except “swimming under the water with his bombs in his teeth.”</a:t>
            </a:r>
          </a:p>
          <a:p>
            <a:pPr lvl="2"/>
            <a:r>
              <a:rPr lang="en-US" dirty="0" smtClean="0"/>
              <a:t>John T. Flynn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291" y="704417"/>
            <a:ext cx="3793264" cy="555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6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235" y="696408"/>
            <a:ext cx="4620491" cy="4351338"/>
          </a:xfrm>
        </p:spPr>
        <p:txBody>
          <a:bodyPr/>
          <a:lstStyle/>
          <a:p>
            <a:r>
              <a:rPr lang="en-US" dirty="0" smtClean="0"/>
              <a:t>“Old conspiracy theories never die, they just fade away, then fade back in again, then, like, fade away, but, then, you know, come back later in new forms.” </a:t>
            </a:r>
          </a:p>
          <a:p>
            <a:pPr lvl="1"/>
            <a:r>
              <a:rPr lang="en-US" dirty="0" smtClean="0"/>
              <a:t>Matthew Lasar, Internationally conspiracy unknown historian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082" y="523154"/>
            <a:ext cx="5625318" cy="469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1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uses of the “back door to Japan” thesis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1800" y="1875320"/>
            <a:ext cx="3216965" cy="4351338"/>
          </a:xfrm>
        </p:spPr>
        <p:txBody>
          <a:bodyPr/>
          <a:lstStyle/>
          <a:p>
            <a:r>
              <a:rPr lang="en-US" dirty="0" smtClean="0"/>
              <a:t>Useful to the right as a means to demonize FDR, the New Deal, and the United Nations</a:t>
            </a:r>
          </a:p>
          <a:p>
            <a:r>
              <a:rPr lang="en-US" dirty="0" smtClean="0"/>
              <a:t>Useful to the left as a means to show the extent to which the US will lie to go to war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368" y="1997764"/>
            <a:ext cx="4477165" cy="35283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5696" y="5580327"/>
            <a:ext cx="3760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John T. Flynn testifying against the United Nation, 1945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156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028" y="564874"/>
            <a:ext cx="4356100" cy="586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111" y="2035476"/>
            <a:ext cx="1909727" cy="292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85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5236" y="1011284"/>
            <a:ext cx="4020669" cy="4351338"/>
          </a:xfrm>
        </p:spPr>
        <p:txBody>
          <a:bodyPr>
            <a:normAutofit lnSpcReduction="10000"/>
          </a:bodyPr>
          <a:lstStyle/>
          <a:p>
            <a:r>
              <a:rPr lang="en-US" i="1" dirty="0" smtClean="0"/>
              <a:t>The New York Times </a:t>
            </a:r>
            <a:r>
              <a:rPr lang="en-US" dirty="0" smtClean="0"/>
              <a:t>reporting on </a:t>
            </a:r>
            <a:r>
              <a:rPr lang="en-US" dirty="0"/>
              <a:t>Russian Revolution was </a:t>
            </a:r>
            <a:r>
              <a:rPr lang="en-US" dirty="0" smtClean="0"/>
              <a:t>“nothing </a:t>
            </a:r>
            <a:r>
              <a:rPr lang="en-US" dirty="0"/>
              <a:t>short of a disaster. On the essential questions the net effect was almost always misleading, and misleading news is worse than none at all</a:t>
            </a:r>
            <a:r>
              <a:rPr lang="en-US" dirty="0" smtClean="0"/>
              <a:t>.”</a:t>
            </a:r>
          </a:p>
          <a:p>
            <a:pPr lvl="1"/>
            <a:r>
              <a:rPr lang="en-US" dirty="0" smtClean="0"/>
              <a:t>Walter </a:t>
            </a:r>
            <a:r>
              <a:rPr lang="en-US" dirty="0" err="1" smtClean="0"/>
              <a:t>Lippman</a:t>
            </a:r>
            <a:r>
              <a:rPr lang="en-US" dirty="0" smtClean="0"/>
              <a:t> and Charles </a:t>
            </a:r>
            <a:r>
              <a:rPr lang="en-US" dirty="0" err="1" smtClean="0"/>
              <a:t>Merz</a:t>
            </a:r>
            <a:r>
              <a:rPr lang="en-US" dirty="0" smtClean="0"/>
              <a:t>, 1920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815" y="1497853"/>
            <a:ext cx="59563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3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260" y="1721190"/>
            <a:ext cx="2259932" cy="34633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39" y="1776608"/>
            <a:ext cx="3843154" cy="44517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8959" y="1776608"/>
            <a:ext cx="2741934" cy="27538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1916" y="964114"/>
            <a:ext cx="5320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#</a:t>
            </a:r>
            <a:r>
              <a:rPr lang="en-US" dirty="0" err="1" smtClean="0"/>
              <a:t>Mission_to</a:t>
            </a:r>
            <a:r>
              <a:rPr lang="en-US" dirty="0" err="1"/>
              <a:t>_</a:t>
            </a:r>
            <a:r>
              <a:rPr lang="en-US" dirty="0" err="1" smtClean="0"/>
              <a:t>Moscow</a:t>
            </a:r>
            <a:r>
              <a:rPr lang="en-US" dirty="0" smtClean="0"/>
              <a:t>, the book and movie, 1943; Ambassador #</a:t>
            </a:r>
            <a:r>
              <a:rPr lang="en-US" dirty="0" err="1" smtClean="0"/>
              <a:t>Joseph_E._Davies</a:t>
            </a:r>
            <a:r>
              <a:rPr lang="en-US" dirty="0" smtClean="0"/>
              <a:t> with a friend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66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036" y="1253618"/>
            <a:ext cx="5126182" cy="436750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8091" y="212725"/>
            <a:ext cx="7502236" cy="1325563"/>
          </a:xfrm>
        </p:spPr>
        <p:txBody>
          <a:bodyPr/>
          <a:lstStyle/>
          <a:p>
            <a:r>
              <a:rPr lang="en-US" dirty="0" smtClean="0"/>
              <a:t>Back door to World War II?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366163" y="1295615"/>
            <a:ext cx="5181600" cy="1899084"/>
          </a:xfrm>
        </p:spPr>
        <p:txBody>
          <a:bodyPr/>
          <a:lstStyle/>
          <a:p>
            <a:r>
              <a:rPr lang="en-US" dirty="0" smtClean="0"/>
              <a:t>“December 7, 1941, a day that will live in infamy.” </a:t>
            </a:r>
            <a:r>
              <a:rPr lang="mr-IN" dirty="0" smtClean="0"/>
              <a:t>–</a:t>
            </a:r>
            <a:r>
              <a:rPr lang="en-US" dirty="0" smtClean="0"/>
              <a:t> FDR</a:t>
            </a:r>
          </a:p>
          <a:p>
            <a:r>
              <a:rPr lang="en-US" dirty="0" smtClean="0"/>
              <a:t>“He got us in through the back door! </a:t>
            </a:r>
            <a:r>
              <a:rPr lang="mr-IN" dirty="0" smtClean="0"/>
              <a:t>–</a:t>
            </a:r>
            <a:r>
              <a:rPr lang="en-US" dirty="0" smtClean="0"/>
              <a:t> #</a:t>
            </a:r>
            <a:r>
              <a:rPr lang="en-US" dirty="0" err="1" smtClean="0"/>
              <a:t>General_Robert</a:t>
            </a:r>
            <a:r>
              <a:rPr lang="en-US" dirty="0" err="1"/>
              <a:t>_</a:t>
            </a:r>
            <a:r>
              <a:rPr lang="en-US" dirty="0" err="1" smtClean="0"/>
              <a:t>Wood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873" y="3194699"/>
            <a:ext cx="2746664" cy="18037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32223" y="5093783"/>
            <a:ext cx="2479963" cy="367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General and his cat.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06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Deal’s new reach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844636" cy="2995757"/>
          </a:xfrm>
        </p:spPr>
        <p:txBody>
          <a:bodyPr>
            <a:normAutofit fontScale="92500"/>
          </a:bodyPr>
          <a:lstStyle/>
          <a:p>
            <a:pPr algn="r"/>
            <a:r>
              <a:rPr lang="en-US" dirty="0" smtClean="0"/>
              <a:t>Much more supervision of banking</a:t>
            </a:r>
          </a:p>
          <a:p>
            <a:pPr algn="r"/>
            <a:r>
              <a:rPr lang="en-US" dirty="0" smtClean="0"/>
              <a:t>The regulation of unions</a:t>
            </a:r>
          </a:p>
          <a:p>
            <a:pPr algn="r"/>
            <a:r>
              <a:rPr lang="en-US" dirty="0" smtClean="0"/>
              <a:t>Emergency relief networks</a:t>
            </a:r>
          </a:p>
          <a:p>
            <a:pPr algn="r"/>
            <a:r>
              <a:rPr lang="en-US" dirty="0" smtClean="0"/>
              <a:t>A huge national infrastructure program</a:t>
            </a:r>
          </a:p>
          <a:p>
            <a:pPr algn="r"/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464" y="1825625"/>
            <a:ext cx="60198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0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Anti-FDR coalition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 the early 1930s industrialists hostile to the New Deal</a:t>
            </a:r>
          </a:p>
          <a:p>
            <a:r>
              <a:rPr lang="en-US" dirty="0" smtClean="0"/>
              <a:t>In the later 1930 the “America First” movement</a:t>
            </a:r>
          </a:p>
          <a:p>
            <a:pPr lvl="1"/>
            <a:r>
              <a:rPr lang="en-US" dirty="0" smtClean="0"/>
              <a:t>Leftists fearful of another civil liberties crackdown like in World War I</a:t>
            </a:r>
          </a:p>
          <a:p>
            <a:pPr lvl="1"/>
            <a:r>
              <a:rPr lang="en-US" dirty="0" smtClean="0"/>
              <a:t>Isolationists hostile to immigrants and Europe</a:t>
            </a:r>
          </a:p>
          <a:p>
            <a:pPr lvl="1"/>
            <a:r>
              <a:rPr lang="en-US" dirty="0" smtClean="0"/>
              <a:t>Fascist sympathizers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825625"/>
            <a:ext cx="4873336" cy="349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9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825" y="392834"/>
            <a:ext cx="3589097" cy="4317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469" y="4046509"/>
            <a:ext cx="2919251" cy="2251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40436" y="4710545"/>
            <a:ext cx="2244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Reactions to FDR’s “court packing scheme”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1943098" y="792703"/>
            <a:ext cx="3952011" cy="4841172"/>
          </a:xfrm>
        </p:spPr>
        <p:txBody>
          <a:bodyPr/>
          <a:lstStyle/>
          <a:p>
            <a:r>
              <a:rPr lang="en-US" dirty="0" smtClean="0"/>
              <a:t>FDR tries to exert more influence on Supreme Court via “court packing scheme” (1937)</a:t>
            </a:r>
          </a:p>
          <a:p>
            <a:r>
              <a:rPr lang="en-US" dirty="0" smtClean="0"/>
              <a:t>He also creates the Executive Office of the President, with a White House Chief of Staff (1939)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10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459" y="532998"/>
            <a:ext cx="8005075" cy="5588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8483" y="6291617"/>
            <a:ext cx="5622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</a:t>
            </a:r>
            <a:r>
              <a:rPr lang="en-US" dirty="0" err="1" smtClean="0"/>
              <a:t>CharlesLindberghSr</a:t>
            </a:r>
            <a:r>
              <a:rPr lang="en-US" dirty="0" smtClean="0"/>
              <a:t>, #</a:t>
            </a:r>
            <a:r>
              <a:rPr lang="en-US" dirty="0" err="1" smtClean="0"/>
              <a:t>CharlesLindberghJr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792" y="2929710"/>
            <a:ext cx="2615096" cy="150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1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spiracyTMP" id="{6B652D9D-CAE1-C841-B491-1D6C98E2C645}" vid="{9EE4BACB-6C75-C64B-9C66-3D8F6C574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conspiracyTMP</Template>
  <TotalTime>364</TotalTime>
  <Words>819</Words>
  <Application>Microsoft Macintosh PowerPoint</Application>
  <PresentationFormat>Widescreen</PresentationFormat>
  <Paragraphs>58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Calibri</vt:lpstr>
      <vt:lpstr>Calibri Light</vt:lpstr>
      <vt:lpstr>Mangal</vt:lpstr>
      <vt:lpstr>Arial</vt:lpstr>
      <vt:lpstr>Office Theme</vt:lpstr>
      <vt:lpstr>PowerPoint Presentation</vt:lpstr>
      <vt:lpstr>Stalin’s apologists in the west</vt:lpstr>
      <vt:lpstr>PowerPoint Presentation</vt:lpstr>
      <vt:lpstr>PowerPoint Presentation</vt:lpstr>
      <vt:lpstr>Back door to World War II? </vt:lpstr>
      <vt:lpstr>The New Deal’s new reach</vt:lpstr>
      <vt:lpstr>The Anti-FDR coalition</vt:lpstr>
      <vt:lpstr>PowerPoint Presentation</vt:lpstr>
      <vt:lpstr>PowerPoint Presentation</vt:lpstr>
      <vt:lpstr>America First’s contradictory cast</vt:lpstr>
      <vt:lpstr>PowerPoint Presentation</vt:lpstr>
      <vt:lpstr>The Road to World War II</vt:lpstr>
      <vt:lpstr>Japan’s empire by 1942</vt:lpstr>
      <vt:lpstr>The Road to Pearl Harbor</vt:lpstr>
      <vt:lpstr>The Roberts Commission on Pearl Harbor (1941)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uses of the “back door to Japan” thesis 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. . . </dc:title>
  <dc:creator>Matthew Lasar</dc:creator>
  <cp:lastModifiedBy>Matthew Lasar</cp:lastModifiedBy>
  <cp:revision>48</cp:revision>
  <dcterms:created xsi:type="dcterms:W3CDTF">2017-04-12T21:57:14Z</dcterms:created>
  <dcterms:modified xsi:type="dcterms:W3CDTF">2017-04-25T20:06:13Z</dcterms:modified>
</cp:coreProperties>
</file>