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1"/>
  </p:sldMasterIdLst>
  <p:notesMasterIdLst>
    <p:notesMasterId r:id="rId30"/>
  </p:notesMasterIdLst>
  <p:sldIdLst>
    <p:sldId id="257" r:id="rId2"/>
    <p:sldId id="259" r:id="rId3"/>
    <p:sldId id="277" r:id="rId4"/>
    <p:sldId id="260" r:id="rId5"/>
    <p:sldId id="261" r:id="rId6"/>
    <p:sldId id="263" r:id="rId7"/>
    <p:sldId id="264" r:id="rId8"/>
    <p:sldId id="265" r:id="rId9"/>
    <p:sldId id="266" r:id="rId10"/>
    <p:sldId id="267" r:id="rId11"/>
    <p:sldId id="268" r:id="rId12"/>
    <p:sldId id="269" r:id="rId13"/>
    <p:sldId id="271" r:id="rId14"/>
    <p:sldId id="270" r:id="rId15"/>
    <p:sldId id="272" r:id="rId16"/>
    <p:sldId id="273" r:id="rId17"/>
    <p:sldId id="278" r:id="rId18"/>
    <p:sldId id="274" r:id="rId19"/>
    <p:sldId id="279" r:id="rId20"/>
    <p:sldId id="280" r:id="rId21"/>
    <p:sldId id="283" r:id="rId22"/>
    <p:sldId id="285" r:id="rId23"/>
    <p:sldId id="284" r:id="rId24"/>
    <p:sldId id="286" r:id="rId25"/>
    <p:sldId id="287" r:id="rId26"/>
    <p:sldId id="288" r:id="rId27"/>
    <p:sldId id="289"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3E4556-E7A2-704A-8C86-411A08836D44}">
          <p14:sldIdLst>
            <p14:sldId id="257"/>
            <p14:sldId id="259"/>
            <p14:sldId id="277"/>
            <p14:sldId id="260"/>
            <p14:sldId id="261"/>
            <p14:sldId id="263"/>
            <p14:sldId id="264"/>
            <p14:sldId id="265"/>
            <p14:sldId id="266"/>
            <p14:sldId id="267"/>
            <p14:sldId id="268"/>
            <p14:sldId id="269"/>
            <p14:sldId id="271"/>
            <p14:sldId id="270"/>
            <p14:sldId id="272"/>
            <p14:sldId id="273"/>
            <p14:sldId id="278"/>
            <p14:sldId id="274"/>
            <p14:sldId id="279"/>
            <p14:sldId id="280"/>
            <p14:sldId id="283"/>
            <p14:sldId id="285"/>
            <p14:sldId id="284"/>
            <p14:sldId id="286"/>
            <p14:sldId id="287"/>
            <p14:sldId id="288"/>
            <p14:sldId id="289"/>
            <p14:sldId id="291"/>
          </p14:sldIdLst>
        </p14:section>
        <p14:section name="Untitled Section" id="{B2C51C4E-A12C-EE46-B780-D695D47EEFA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4620"/>
  </p:normalViewPr>
  <p:slideViewPr>
    <p:cSldViewPr snapToGrid="0" snapToObjects="1">
      <p:cViewPr varScale="1">
        <p:scale>
          <a:sx n="92" d="100"/>
          <a:sy n="92" d="100"/>
        </p:scale>
        <p:origin x="1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9D762-F82E-B848-9CA3-6968D3AAE87A}" type="datetimeFigureOut">
              <a:rPr lang="en-US" smtClean="0"/>
              <a:t>4/16/17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A642D-7847-4A4D-BA47-19EE321CFCC8}" type="slidenum">
              <a:rPr lang="en-US" smtClean="0"/>
              <a:t>‹#›</a:t>
            </a:fld>
            <a:endParaRPr lang="en-US"/>
          </a:p>
        </p:txBody>
      </p:sp>
    </p:spTree>
    <p:extLst>
      <p:ext uri="{BB962C8B-B14F-4D97-AF65-F5344CB8AC3E}">
        <p14:creationId xmlns:p14="http://schemas.microsoft.com/office/powerpoint/2010/main" val="1860701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187304D3-192E-8C43-ADC6-855D5570DBCD}" type="slidenum">
              <a:rPr lang="en-US" sz="1200"/>
              <a:pPr eaLnBrk="1" hangingPunct="1"/>
              <a:t>13</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370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43AF60C-7F66-8E4B-A8B4-1C8C9DB27835}" type="slidenum">
              <a:rPr lang="en-US" sz="1200"/>
              <a:pPr eaLnBrk="1" hangingPunct="1"/>
              <a:t>15</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8295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541708CA-B545-2C46-AC33-A013FCACCEE9}" type="slidenum">
              <a:rPr lang="en-US" sz="1200"/>
              <a:pPr eaLnBrk="1" hangingPunct="1"/>
              <a:t>16</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1729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35076B0-8F2D-A846-B46E-AED38B790A32}" type="slidenum">
              <a:rPr lang="en-US" sz="1200"/>
              <a:pPr eaLnBrk="1" hangingPunct="1"/>
              <a:t>18</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7329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7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AEAE233-673E-E448-83FD-20D53F2EF4B5}" type="slidenum">
              <a:rPr lang="en-US" sz="1200"/>
              <a:pPr eaLnBrk="1" hangingPunct="1"/>
              <a:t>19</a:t>
            </a:fld>
            <a:endParaRPr lang="en-US" sz="1200"/>
          </a:p>
        </p:txBody>
      </p:sp>
    </p:spTree>
    <p:extLst>
      <p:ext uri="{BB962C8B-B14F-4D97-AF65-F5344CB8AC3E}">
        <p14:creationId xmlns:p14="http://schemas.microsoft.com/office/powerpoint/2010/main" val="213788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FCCDA1A5-7DF7-494D-B01B-672A3F96A42D}" type="slidenum">
              <a:rPr lang="en-US" sz="1200"/>
              <a:pPr eaLnBrk="1" hangingPunct="1"/>
              <a:t>20</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58537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4020615B-857D-E348-ADA3-B06B6462D342}" type="slidenum">
              <a:rPr lang="en-US" sz="1200"/>
              <a:pPr eaLnBrk="1" hangingPunct="1"/>
              <a:t>21</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0620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B64E51-DD8B-FF46-9A13-90A7250BAA12}"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47426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B64E51-DD8B-FF46-9A13-90A7250BAA12}"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834414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B64E51-DD8B-FF46-9A13-90A7250BAA12}"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73040804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762000"/>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2133600"/>
            <a:ext cx="53848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2133600"/>
            <a:ext cx="53848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205289"/>
            <a:ext cx="53848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205289"/>
            <a:ext cx="53848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344685-139A-B34C-8732-245BD7A84B72}" type="slidenum">
              <a:rPr lang="en-US"/>
              <a:pPr>
                <a:defRPr/>
              </a:pPr>
              <a:t>‹#›</a:t>
            </a:fld>
            <a:endParaRPr lang="en-US"/>
          </a:p>
        </p:txBody>
      </p:sp>
    </p:spTree>
    <p:extLst>
      <p:ext uri="{BB962C8B-B14F-4D97-AF65-F5344CB8AC3E}">
        <p14:creationId xmlns:p14="http://schemas.microsoft.com/office/powerpoint/2010/main" val="189545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B64E51-DD8B-FF46-9A13-90A7250BAA12}"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25294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B64E51-DD8B-FF46-9A13-90A7250BAA12}"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3136194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B64E51-DD8B-FF46-9A13-90A7250BAA12}" type="datetimeFigureOut">
              <a:rPr lang="en-US" smtClean="0"/>
              <a:t>4/16/17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86948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B64E51-DD8B-FF46-9A13-90A7250BAA12}" type="datetimeFigureOut">
              <a:rPr lang="en-US" smtClean="0"/>
              <a:t>4/16/17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55559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B64E51-DD8B-FF46-9A13-90A7250BAA12}" type="datetimeFigureOut">
              <a:rPr lang="en-US" smtClean="0"/>
              <a:t>4/16/17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57527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64E51-DD8B-FF46-9A13-90A7250BAA12}" type="datetimeFigureOut">
              <a:rPr lang="en-US" smtClean="0"/>
              <a:t>4/16/17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68236984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B64E51-DD8B-FF46-9A13-90A7250BAA12}" type="datetimeFigureOut">
              <a:rPr lang="en-US" smtClean="0"/>
              <a:t>4/16/17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0273603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B64E51-DD8B-FF46-9A13-90A7250BAA12}" type="datetimeFigureOut">
              <a:rPr lang="en-US" smtClean="0"/>
              <a:t>4/16/17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C18CAE-4A99-254E-971A-25858C6A6D37}" type="slidenum">
              <a:rPr lang="en-US" smtClean="0"/>
              <a:t>‹#›</a:t>
            </a:fld>
            <a:endParaRPr lang="en-US"/>
          </a:p>
        </p:txBody>
      </p:sp>
    </p:spTree>
    <p:extLst>
      <p:ext uri="{BB962C8B-B14F-4D97-AF65-F5344CB8AC3E}">
        <p14:creationId xmlns:p14="http://schemas.microsoft.com/office/powerpoint/2010/main" val="10769814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64E51-DD8B-FF46-9A13-90A7250BAA12}" type="datetimeFigureOut">
              <a:rPr lang="en-US" smtClean="0"/>
              <a:t>4/16/17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18CAE-4A99-254E-971A-25858C6A6D37}" type="slidenum">
              <a:rPr lang="en-US" smtClean="0"/>
              <a:t>‹#›</a:t>
            </a:fld>
            <a:endParaRPr lang="en-US"/>
          </a:p>
        </p:txBody>
      </p:sp>
    </p:spTree>
    <p:extLst>
      <p:ext uri="{BB962C8B-B14F-4D97-AF65-F5344CB8AC3E}">
        <p14:creationId xmlns:p14="http://schemas.microsoft.com/office/powerpoint/2010/main" val="195122434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3.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tiff"/><Relationship Id="rId3" Type="http://schemas.openxmlformats.org/officeDocument/2006/relationships/image" Target="../media/image4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image" Target="../media/image49.tiff"/></Relationships>
</file>

<file path=ppt/slides/_rels/slide25.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56.tiff"/><Relationship Id="rId1" Type="http://schemas.openxmlformats.org/officeDocument/2006/relationships/slideLayout" Target="../slideLayouts/slideLayout6.xml"/><Relationship Id="rId2" Type="http://schemas.openxmlformats.org/officeDocument/2006/relationships/image" Target="../media/image5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508" y="279001"/>
            <a:ext cx="9220711" cy="6260344"/>
          </a:xfrm>
          <a:prstGeom prst="rect">
            <a:avLst/>
          </a:prstGeom>
        </p:spPr>
      </p:pic>
      <p:pic>
        <p:nvPicPr>
          <p:cNvPr id="3" name="Picture 2"/>
          <p:cNvPicPr>
            <a:picLocks noChangeAspect="1"/>
          </p:cNvPicPr>
          <p:nvPr/>
        </p:nvPicPr>
        <p:blipFill>
          <a:blip r:embed="rId3"/>
          <a:stretch>
            <a:fillRect/>
          </a:stretch>
        </p:blipFill>
        <p:spPr>
          <a:xfrm>
            <a:off x="9130145" y="1805142"/>
            <a:ext cx="2868172" cy="2933112"/>
          </a:xfrm>
          <a:prstGeom prst="rect">
            <a:avLst/>
          </a:prstGeom>
        </p:spPr>
      </p:pic>
    </p:spTree>
    <p:extLst>
      <p:ext uri="{BB962C8B-B14F-4D97-AF65-F5344CB8AC3E}">
        <p14:creationId xmlns:p14="http://schemas.microsoft.com/office/powerpoint/2010/main" val="1885688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Road to World War I</a:t>
            </a:r>
            <a:endParaRPr lang="en-US" dirty="0"/>
          </a:p>
        </p:txBody>
      </p:sp>
      <p:sp>
        <p:nvSpPr>
          <p:cNvPr id="3" name="Content Placeholder 2"/>
          <p:cNvSpPr>
            <a:spLocks noGrp="1"/>
          </p:cNvSpPr>
          <p:nvPr>
            <p:ph idx="1"/>
          </p:nvPr>
        </p:nvSpPr>
        <p:spPr>
          <a:xfrm>
            <a:off x="838200" y="1825625"/>
            <a:ext cx="4771030" cy="4351338"/>
          </a:xfrm>
        </p:spPr>
        <p:txBody>
          <a:bodyPr/>
          <a:lstStyle/>
          <a:p>
            <a:r>
              <a:rPr lang="en-US" dirty="0" smtClean="0"/>
              <a:t>First we were “too proud to fight” </a:t>
            </a:r>
          </a:p>
          <a:p>
            <a:r>
              <a:rPr lang="en-US" dirty="0" smtClean="0"/>
              <a:t>But we weren’t too proud to invade Mexico  . . . </a:t>
            </a:r>
          </a:p>
          <a:p>
            <a:r>
              <a:rPr lang="en-US" dirty="0"/>
              <a:t> </a:t>
            </a:r>
            <a:r>
              <a:rPr lang="en-US" dirty="0" smtClean="0"/>
              <a:t>. . . and Haiti . . . </a:t>
            </a:r>
          </a:p>
          <a:p>
            <a:r>
              <a:rPr lang="en-US" dirty="0"/>
              <a:t> </a:t>
            </a:r>
            <a:r>
              <a:rPr lang="en-US" dirty="0" smtClean="0"/>
              <a:t>. . . </a:t>
            </a:r>
            <a:r>
              <a:rPr lang="en-US" dirty="0"/>
              <a:t>a</a:t>
            </a:r>
            <a:r>
              <a:rPr lang="en-US" dirty="0" smtClean="0"/>
              <a:t>nd lend $$ for war to Britain and France . . . </a:t>
            </a:r>
          </a:p>
          <a:p>
            <a:r>
              <a:rPr lang="en-US" dirty="0" smtClean="0"/>
              <a:t> . . . or wink while Americans travelled on belligerent ships.</a:t>
            </a:r>
          </a:p>
          <a:p>
            <a:endParaRPr lang="en-US" dirty="0"/>
          </a:p>
        </p:txBody>
      </p:sp>
      <p:pic>
        <p:nvPicPr>
          <p:cNvPr id="4" name="Picture 3"/>
          <p:cNvPicPr>
            <a:picLocks noChangeAspect="1"/>
          </p:cNvPicPr>
          <p:nvPr/>
        </p:nvPicPr>
        <p:blipFill>
          <a:blip r:embed="rId2"/>
          <a:stretch>
            <a:fillRect/>
          </a:stretch>
        </p:blipFill>
        <p:spPr>
          <a:xfrm>
            <a:off x="6096000" y="3782234"/>
            <a:ext cx="5080000" cy="1968500"/>
          </a:xfrm>
          <a:prstGeom prst="rect">
            <a:avLst/>
          </a:prstGeom>
        </p:spPr>
      </p:pic>
      <p:pic>
        <p:nvPicPr>
          <p:cNvPr id="6" name="Picture 5"/>
          <p:cNvPicPr>
            <a:picLocks noChangeAspect="1"/>
          </p:cNvPicPr>
          <p:nvPr/>
        </p:nvPicPr>
        <p:blipFill>
          <a:blip r:embed="rId3"/>
          <a:stretch>
            <a:fillRect/>
          </a:stretch>
        </p:blipFill>
        <p:spPr>
          <a:xfrm>
            <a:off x="6096000" y="1176407"/>
            <a:ext cx="5080000" cy="2390589"/>
          </a:xfrm>
          <a:prstGeom prst="rect">
            <a:avLst/>
          </a:prstGeom>
        </p:spPr>
      </p:pic>
    </p:spTree>
    <p:extLst>
      <p:ext uri="{BB962C8B-B14F-4D97-AF65-F5344CB8AC3E}">
        <p14:creationId xmlns:p14="http://schemas.microsoft.com/office/powerpoint/2010/main" val="54746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edge">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2383" y="334561"/>
            <a:ext cx="5498801" cy="3282097"/>
          </a:xfrm>
          <a:prstGeom prst="rect">
            <a:avLst/>
          </a:prstGeom>
        </p:spPr>
      </p:pic>
      <p:pic>
        <p:nvPicPr>
          <p:cNvPr id="5" name="Picture 4"/>
          <p:cNvPicPr>
            <a:picLocks noChangeAspect="1"/>
          </p:cNvPicPr>
          <p:nvPr/>
        </p:nvPicPr>
        <p:blipFill>
          <a:blip r:embed="rId3"/>
          <a:stretch>
            <a:fillRect/>
          </a:stretch>
        </p:blipFill>
        <p:spPr>
          <a:xfrm>
            <a:off x="484705" y="2900725"/>
            <a:ext cx="2135665" cy="2853248"/>
          </a:xfrm>
          <a:prstGeom prst="rect">
            <a:avLst/>
          </a:prstGeom>
        </p:spPr>
      </p:pic>
      <p:pic>
        <p:nvPicPr>
          <p:cNvPr id="6" name="Picture 5"/>
          <p:cNvPicPr>
            <a:picLocks noChangeAspect="1"/>
          </p:cNvPicPr>
          <p:nvPr/>
        </p:nvPicPr>
        <p:blipFill>
          <a:blip r:embed="rId4"/>
          <a:stretch>
            <a:fillRect/>
          </a:stretch>
        </p:blipFill>
        <p:spPr>
          <a:xfrm>
            <a:off x="2792692" y="3681803"/>
            <a:ext cx="3982872" cy="2072170"/>
          </a:xfrm>
          <a:prstGeom prst="rect">
            <a:avLst/>
          </a:prstGeom>
        </p:spPr>
      </p:pic>
      <p:sp>
        <p:nvSpPr>
          <p:cNvPr id="7" name="Title 6"/>
          <p:cNvSpPr>
            <a:spLocks noGrp="1"/>
          </p:cNvSpPr>
          <p:nvPr>
            <p:ph type="title"/>
          </p:nvPr>
        </p:nvSpPr>
        <p:spPr>
          <a:xfrm>
            <a:off x="6428096" y="365125"/>
            <a:ext cx="4925704" cy="1325563"/>
          </a:xfrm>
        </p:spPr>
        <p:txBody>
          <a:bodyPr/>
          <a:lstStyle/>
          <a:p>
            <a:r>
              <a:rPr lang="en-US" dirty="0" smtClean="0"/>
              <a:t>Case for US intervention</a:t>
            </a:r>
            <a:endParaRPr lang="en-US" dirty="0"/>
          </a:p>
        </p:txBody>
      </p:sp>
      <p:sp>
        <p:nvSpPr>
          <p:cNvPr id="8" name="Content Placeholder 7"/>
          <p:cNvSpPr>
            <a:spLocks noGrp="1"/>
          </p:cNvSpPr>
          <p:nvPr>
            <p:ph idx="1"/>
          </p:nvPr>
        </p:nvSpPr>
        <p:spPr>
          <a:xfrm>
            <a:off x="7328848" y="1825625"/>
            <a:ext cx="4024952" cy="4351338"/>
          </a:xfrm>
        </p:spPr>
        <p:txBody>
          <a:bodyPr/>
          <a:lstStyle/>
          <a:p>
            <a:r>
              <a:rPr lang="en-US" dirty="0" smtClean="0">
                <a:latin typeface="+mj-lt"/>
              </a:rPr>
              <a:t>US repeatedly attacked</a:t>
            </a:r>
          </a:p>
          <a:p>
            <a:r>
              <a:rPr lang="en-US" dirty="0" smtClean="0">
                <a:latin typeface="+mj-lt"/>
              </a:rPr>
              <a:t>Freedom of the seas needed</a:t>
            </a:r>
          </a:p>
          <a:p>
            <a:r>
              <a:rPr lang="en-US" dirty="0" smtClean="0">
                <a:latin typeface="+mj-lt"/>
              </a:rPr>
              <a:t>France, Britain and Russia moving towards more democratic model</a:t>
            </a:r>
          </a:p>
          <a:p>
            <a:r>
              <a:rPr lang="en-US" dirty="0" smtClean="0">
                <a:latin typeface="+mj-lt"/>
              </a:rPr>
              <a:t>Victory would create new, more democratic international order</a:t>
            </a:r>
            <a:endParaRPr lang="en-US" dirty="0">
              <a:latin typeface="+mj-lt"/>
            </a:endParaRPr>
          </a:p>
        </p:txBody>
      </p:sp>
      <p:sp>
        <p:nvSpPr>
          <p:cNvPr id="9" name="TextBox 8"/>
          <p:cNvSpPr txBox="1"/>
          <p:nvPr/>
        </p:nvSpPr>
        <p:spPr>
          <a:xfrm>
            <a:off x="900752" y="5950424"/>
            <a:ext cx="5527344" cy="369332"/>
          </a:xfrm>
          <a:prstGeom prst="rect">
            <a:avLst/>
          </a:prstGeom>
          <a:noFill/>
        </p:spPr>
        <p:txBody>
          <a:bodyPr wrap="square" rtlCol="0">
            <a:spAutoFit/>
          </a:bodyPr>
          <a:lstStyle/>
          <a:p>
            <a:r>
              <a:rPr lang="en-US" dirty="0" smtClean="0"/>
              <a:t>#Lusitania, #</a:t>
            </a:r>
            <a:r>
              <a:rPr lang="en-US" dirty="0" err="1" smtClean="0"/>
              <a:t>ZimmermanTelegraph</a:t>
            </a:r>
            <a:r>
              <a:rPr lang="en-US" dirty="0" smtClean="0"/>
              <a:t>, #</a:t>
            </a:r>
            <a:r>
              <a:rPr lang="en-US" dirty="0" err="1" smtClean="0"/>
              <a:t>UBoats</a:t>
            </a:r>
            <a:endParaRPr lang="en-US" dirty="0"/>
          </a:p>
        </p:txBody>
      </p:sp>
    </p:spTree>
    <p:extLst>
      <p:ext uri="{BB962C8B-B14F-4D97-AF65-F5344CB8AC3E}">
        <p14:creationId xmlns:p14="http://schemas.microsoft.com/office/powerpoint/2010/main" val="87489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Millions of Americans opposed US intervention in World War I</a:t>
            </a:r>
            <a:endParaRPr lang="en-US" dirty="0"/>
          </a:p>
        </p:txBody>
      </p:sp>
      <p:sp>
        <p:nvSpPr>
          <p:cNvPr id="5" name="Content Placeholder 4"/>
          <p:cNvSpPr>
            <a:spLocks noGrp="1"/>
          </p:cNvSpPr>
          <p:nvPr>
            <p:ph idx="1"/>
          </p:nvPr>
        </p:nvSpPr>
        <p:spPr>
          <a:xfrm>
            <a:off x="3803334" y="1787569"/>
            <a:ext cx="3416113" cy="4351338"/>
          </a:xfrm>
        </p:spPr>
        <p:txBody>
          <a:bodyPr/>
          <a:lstStyle/>
          <a:p>
            <a:r>
              <a:rPr lang="en-US" dirty="0" smtClean="0"/>
              <a:t>German-Americans</a:t>
            </a:r>
          </a:p>
          <a:p>
            <a:r>
              <a:rPr lang="en-US" dirty="0" smtClean="0"/>
              <a:t>Irish-Americans</a:t>
            </a:r>
          </a:p>
          <a:p>
            <a:r>
              <a:rPr lang="en-US" dirty="0" smtClean="0"/>
              <a:t>Socialists</a:t>
            </a:r>
          </a:p>
          <a:p>
            <a:r>
              <a:rPr lang="en-US" dirty="0" smtClean="0"/>
              <a:t>Pacifists</a:t>
            </a:r>
          </a:p>
          <a:p>
            <a:r>
              <a:rPr lang="en-US" dirty="0" smtClean="0"/>
              <a:t>Progressives</a:t>
            </a:r>
          </a:p>
          <a:p>
            <a:r>
              <a:rPr lang="en-US" dirty="0" smtClean="0"/>
              <a:t>Old populists and agrarian radicals</a:t>
            </a:r>
            <a:endParaRPr lang="en-US" dirty="0"/>
          </a:p>
        </p:txBody>
      </p:sp>
      <p:pic>
        <p:nvPicPr>
          <p:cNvPr id="2" name="Picture 1"/>
          <p:cNvPicPr>
            <a:picLocks noChangeAspect="1"/>
          </p:cNvPicPr>
          <p:nvPr/>
        </p:nvPicPr>
        <p:blipFill>
          <a:blip r:embed="rId2"/>
          <a:stretch>
            <a:fillRect/>
          </a:stretch>
        </p:blipFill>
        <p:spPr>
          <a:xfrm>
            <a:off x="976298" y="1757031"/>
            <a:ext cx="2827036" cy="3513324"/>
          </a:xfrm>
          <a:prstGeom prst="rect">
            <a:avLst/>
          </a:prstGeom>
        </p:spPr>
      </p:pic>
      <p:pic>
        <p:nvPicPr>
          <p:cNvPr id="3" name="Picture 2"/>
          <p:cNvPicPr>
            <a:picLocks noChangeAspect="1"/>
          </p:cNvPicPr>
          <p:nvPr/>
        </p:nvPicPr>
        <p:blipFill>
          <a:blip r:embed="rId3"/>
          <a:stretch>
            <a:fillRect/>
          </a:stretch>
        </p:blipFill>
        <p:spPr>
          <a:xfrm>
            <a:off x="7073153" y="1994599"/>
            <a:ext cx="4557281" cy="3038188"/>
          </a:xfrm>
          <a:prstGeom prst="rect">
            <a:avLst/>
          </a:prstGeom>
        </p:spPr>
      </p:pic>
    </p:spTree>
    <p:extLst>
      <p:ext uri="{BB962C8B-B14F-4D97-AF65-F5344CB8AC3E}">
        <p14:creationId xmlns:p14="http://schemas.microsoft.com/office/powerpoint/2010/main" val="316560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sz="4000" dirty="0">
                <a:latin typeface="+mn-lt"/>
              </a:rPr>
              <a:t>U.S. trade with Europe during the First World War</a:t>
            </a:r>
          </a:p>
        </p:txBody>
      </p:sp>
      <p:sp>
        <p:nvSpPr>
          <p:cNvPr id="12291" name="Rectangle 3"/>
          <p:cNvSpPr>
            <a:spLocks noGrp="1" noChangeArrowheads="1"/>
          </p:cNvSpPr>
          <p:nvPr>
            <p:ph type="body" idx="1"/>
          </p:nvPr>
        </p:nvSpPr>
        <p:spPr/>
        <p:txBody>
          <a:bodyPr/>
          <a:lstStyle/>
          <a:p>
            <a:pPr eaLnBrk="1" hangingPunct="1"/>
            <a:r>
              <a:rPr lang="en-US" dirty="0"/>
              <a:t>With the Central Powers (Germany and Austro-Hungarian empire):</a:t>
            </a:r>
            <a:br>
              <a:rPr lang="en-US" dirty="0"/>
            </a:br>
            <a:r>
              <a:rPr lang="en-US" dirty="0"/>
              <a:t>1914: 169 million dollars</a:t>
            </a:r>
            <a:br>
              <a:rPr lang="en-US" dirty="0"/>
            </a:br>
            <a:r>
              <a:rPr lang="en-US" dirty="0"/>
              <a:t>1916: </a:t>
            </a:r>
            <a:r>
              <a:rPr lang="en-US" sz="4400" dirty="0">
                <a:ea typeface="+mj-ea"/>
                <a:cs typeface="+mj-cs"/>
              </a:rPr>
              <a:t>down</a:t>
            </a:r>
            <a:r>
              <a:rPr lang="en-US" dirty="0"/>
              <a:t> to 1 million dollars</a:t>
            </a:r>
          </a:p>
          <a:p>
            <a:pPr eaLnBrk="1" hangingPunct="1"/>
            <a:r>
              <a:rPr lang="en-US" dirty="0"/>
              <a:t>With the Allies (England, France):</a:t>
            </a:r>
            <a:br>
              <a:rPr lang="en-US" dirty="0"/>
            </a:br>
            <a:r>
              <a:rPr lang="en-US" dirty="0"/>
              <a:t>1914: 825 million dollars</a:t>
            </a:r>
            <a:br>
              <a:rPr lang="en-US" dirty="0"/>
            </a:br>
            <a:r>
              <a:rPr lang="en-US" dirty="0"/>
              <a:t>1916: up 3 thousand million dollars! (otherwise known as 3 billion) </a:t>
            </a:r>
          </a:p>
        </p:txBody>
      </p:sp>
      <p:sp>
        <p:nvSpPr>
          <p:cNvPr id="12292" name="AutoShape 4"/>
          <p:cNvSpPr>
            <a:spLocks noChangeArrowheads="1"/>
          </p:cNvSpPr>
          <p:nvPr/>
        </p:nvSpPr>
        <p:spPr bwMode="auto">
          <a:xfrm>
            <a:off x="6362700" y="2552700"/>
            <a:ext cx="1409700" cy="838200"/>
          </a:xfrm>
          <a:prstGeom prst="downArrow">
            <a:avLst>
              <a:gd name="adj1" fmla="val 50000"/>
              <a:gd name="adj2" fmla="val 39286"/>
            </a:avLst>
          </a:prstGeom>
          <a:solidFill>
            <a:srgbClr val="FF0000"/>
          </a:solidFill>
          <a:ln w="9525">
            <a:solidFill>
              <a:schemeClr val="tx1"/>
            </a:solidFill>
            <a:miter lim="800000"/>
            <a:headEnd/>
            <a:tailEnd/>
          </a:ln>
        </p:spPr>
        <p:txBody>
          <a:bodyPr wrap="none" anchor="ctr"/>
          <a:lstStyle/>
          <a:p>
            <a:endParaRPr lang="en-US"/>
          </a:p>
        </p:txBody>
      </p:sp>
      <p:sp>
        <p:nvSpPr>
          <p:cNvPr id="12293" name="AutoShape 5"/>
          <p:cNvSpPr>
            <a:spLocks noChangeArrowheads="1"/>
          </p:cNvSpPr>
          <p:nvPr/>
        </p:nvSpPr>
        <p:spPr bwMode="auto">
          <a:xfrm>
            <a:off x="2457449" y="4867275"/>
            <a:ext cx="1571625" cy="876300"/>
          </a:xfrm>
          <a:prstGeom prst="upArrow">
            <a:avLst>
              <a:gd name="adj1" fmla="val 50000"/>
              <a:gd name="adj2" fmla="val 39286"/>
            </a:avLst>
          </a:prstGeom>
          <a:solidFill>
            <a:srgbClr val="00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38185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7" dur="500"/>
                                        <p:tgtEl>
                                          <p:spTgt spid="12291">
                                            <p:txEl>
                                              <p:pRg st="0" end="0"/>
                                            </p:txEl>
                                          </p:spTgt>
                                        </p:tgtEl>
                                      </p:cBhvr>
                                    </p:animEffect>
                                  </p:childTnLst>
                                </p:cTn>
                              </p:par>
                            </p:childTnLst>
                          </p:cTn>
                        </p:par>
                        <p:par>
                          <p:cTn id="8" fill="hold" nodeType="afterGroup">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1000" fill="hold"/>
                                        <p:tgtEl>
                                          <p:spTgt spid="12292"/>
                                        </p:tgtEl>
                                        <p:attrNameLst>
                                          <p:attrName>ppt_x</p:attrName>
                                        </p:attrNameLst>
                                      </p:cBhvr>
                                      <p:tavLst>
                                        <p:tav tm="0">
                                          <p:val>
                                            <p:strVal val="#ppt_x"/>
                                          </p:val>
                                        </p:tav>
                                        <p:tav tm="100000">
                                          <p:val>
                                            <p:strVal val="#ppt_x"/>
                                          </p:val>
                                        </p:tav>
                                      </p:tavLst>
                                    </p:anim>
                                    <p:anim calcmode="lin" valueType="num">
                                      <p:cBhvr additive="base">
                                        <p:cTn id="12" dur="1000" fill="hold"/>
                                        <p:tgtEl>
                                          <p:spTgt spid="1229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slide(fromBottom)">
                                      <p:cBhvr>
                                        <p:cTn id="17" dur="500"/>
                                        <p:tgtEl>
                                          <p:spTgt spid="12291">
                                            <p:txEl>
                                              <p:pRg st="1" end="1"/>
                                            </p:txEl>
                                          </p:spTgt>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2293"/>
                                        </p:tgtEl>
                                        <p:attrNameLst>
                                          <p:attrName>style.visibility</p:attrName>
                                        </p:attrNameLst>
                                      </p:cBhvr>
                                      <p:to>
                                        <p:strVal val="visible"/>
                                      </p:to>
                                    </p:set>
                                    <p:animEffect transition="in" filter="dissolve">
                                      <p:cBhvr>
                                        <p:cTn id="21"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8481" y="1076559"/>
            <a:ext cx="2794000" cy="4191000"/>
          </a:xfrm>
          <a:prstGeom prst="rect">
            <a:avLst/>
          </a:prstGeom>
        </p:spPr>
      </p:pic>
      <p:sp>
        <p:nvSpPr>
          <p:cNvPr id="5" name="Rectangle 4"/>
          <p:cNvSpPr/>
          <p:nvPr/>
        </p:nvSpPr>
        <p:spPr>
          <a:xfrm>
            <a:off x="5927124" y="1620447"/>
            <a:ext cx="3674076" cy="1446550"/>
          </a:xfrm>
          <a:prstGeom prst="rect">
            <a:avLst/>
          </a:prstGeom>
        </p:spPr>
        <p:txBody>
          <a:bodyPr wrap="square">
            <a:spAutoFit/>
          </a:bodyPr>
          <a:lstStyle/>
          <a:p>
            <a:r>
              <a:rPr lang="en-US" dirty="0">
                <a:latin typeface="Calibri" charset="0"/>
                <a:ea typeface="Calibri" charset="0"/>
                <a:cs typeface="Times New Roman" charset="0"/>
              </a:rPr>
              <a:t>“</a:t>
            </a:r>
            <a:r>
              <a:rPr lang="en-US" dirty="0" smtClean="0">
                <a:latin typeface="Calibri" charset="0"/>
                <a:ea typeface="Calibri" charset="0"/>
                <a:cs typeface="Times New Roman" charset="0"/>
              </a:rPr>
              <a:t>We </a:t>
            </a:r>
            <a:r>
              <a:rPr lang="en-US" dirty="0">
                <a:latin typeface="Calibri" charset="0"/>
                <a:ea typeface="Calibri" charset="0"/>
                <a:cs typeface="Times New Roman" charset="0"/>
              </a:rPr>
              <a:t>are going to war at the command of </a:t>
            </a:r>
            <a:r>
              <a:rPr lang="en-US" dirty="0" smtClean="0">
                <a:latin typeface="Calibri" charset="0"/>
                <a:ea typeface="Calibri" charset="0"/>
                <a:cs typeface="Times New Roman" charset="0"/>
              </a:rPr>
              <a:t>gold. I </a:t>
            </a:r>
            <a:r>
              <a:rPr lang="en-US" dirty="0">
                <a:latin typeface="Calibri" charset="0"/>
                <a:ea typeface="Calibri" charset="0"/>
                <a:cs typeface="Times New Roman" charset="0"/>
              </a:rPr>
              <a:t>feel that we are about to put the dollar sign on the American flag</a:t>
            </a:r>
            <a:r>
              <a:rPr lang="en-US" dirty="0" smtClean="0">
                <a:latin typeface="Calibri" charset="0"/>
                <a:ea typeface="Calibri" charset="0"/>
                <a:cs typeface="Times New Roman" charset="0"/>
              </a:rPr>
              <a:t>.”</a:t>
            </a:r>
          </a:p>
          <a:p>
            <a:pPr algn="r"/>
            <a:r>
              <a:rPr lang="en-US" sz="1600" dirty="0" smtClean="0">
                <a:effectLst/>
                <a:latin typeface="Calibri" charset="0"/>
                <a:ea typeface="Calibri" charset="0"/>
                <a:cs typeface="Times New Roman" charset="0"/>
              </a:rPr>
              <a:t>Senator George Norris of Nebraska</a:t>
            </a:r>
            <a:endParaRPr lang="en-US" sz="1600" dirty="0">
              <a:effectLst/>
              <a:latin typeface="Calibri" charset="0"/>
              <a:ea typeface="Calibri" charset="0"/>
              <a:cs typeface="Times New Roman" charset="0"/>
            </a:endParaRPr>
          </a:p>
        </p:txBody>
      </p:sp>
      <p:sp>
        <p:nvSpPr>
          <p:cNvPr id="2" name="TextBox 1"/>
          <p:cNvSpPr txBox="1"/>
          <p:nvPr/>
        </p:nvSpPr>
        <p:spPr>
          <a:xfrm>
            <a:off x="3361765" y="5267559"/>
            <a:ext cx="2780512" cy="369332"/>
          </a:xfrm>
          <a:prstGeom prst="rect">
            <a:avLst/>
          </a:prstGeom>
          <a:noFill/>
        </p:spPr>
        <p:txBody>
          <a:bodyPr wrap="square" rtlCol="0">
            <a:spAutoFit/>
          </a:bodyPr>
          <a:lstStyle/>
          <a:p>
            <a:r>
              <a:rPr lang="en-US" dirty="0" smtClean="0"/>
              <a:t>#</a:t>
            </a:r>
            <a:r>
              <a:rPr lang="en-US" dirty="0" err="1" smtClean="0"/>
              <a:t>George_Norris</a:t>
            </a:r>
            <a:endParaRPr lang="en-US" dirty="0"/>
          </a:p>
        </p:txBody>
      </p:sp>
    </p:spTree>
    <p:extLst>
      <p:ext uri="{BB962C8B-B14F-4D97-AF65-F5344CB8AC3E}">
        <p14:creationId xmlns:p14="http://schemas.microsoft.com/office/powerpoint/2010/main" val="1420410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824753" y="158922"/>
            <a:ext cx="10515600" cy="1325563"/>
          </a:xfrm>
        </p:spPr>
        <p:txBody>
          <a:bodyPr/>
          <a:lstStyle/>
          <a:p>
            <a:pPr algn="l" eaLnBrk="1" hangingPunct="1"/>
            <a:r>
              <a:rPr lang="en-US" sz="4000" dirty="0"/>
              <a:t>The Committee for Public Information</a:t>
            </a:r>
          </a:p>
        </p:txBody>
      </p:sp>
      <p:sp>
        <p:nvSpPr>
          <p:cNvPr id="66562" name="Rectangle 6"/>
          <p:cNvSpPr>
            <a:spLocks noGrp="1" noChangeArrowheads="1"/>
          </p:cNvSpPr>
          <p:nvPr>
            <p:ph type="body" idx="1"/>
          </p:nvPr>
        </p:nvSpPr>
        <p:spPr>
          <a:xfrm>
            <a:off x="1608242" y="1242438"/>
            <a:ext cx="3652965" cy="2374685"/>
          </a:xfrm>
        </p:spPr>
        <p:txBody>
          <a:bodyPr>
            <a:normAutofit lnSpcReduction="10000"/>
          </a:bodyPr>
          <a:lstStyle/>
          <a:p>
            <a:pPr algn="r" eaLnBrk="1" hangingPunct="1">
              <a:lnSpc>
                <a:spcPct val="90000"/>
              </a:lnSpc>
            </a:pPr>
            <a:r>
              <a:rPr lang="en-US" dirty="0"/>
              <a:t>Founded April 13, </a:t>
            </a:r>
            <a:r>
              <a:rPr lang="en-US" dirty="0" smtClean="0"/>
              <a:t>1917</a:t>
            </a:r>
          </a:p>
          <a:p>
            <a:pPr algn="r" eaLnBrk="1" hangingPunct="1">
              <a:lnSpc>
                <a:spcPct val="90000"/>
              </a:lnSpc>
            </a:pPr>
            <a:r>
              <a:rPr lang="en-US" dirty="0" smtClean="0"/>
              <a:t>Massive pro-War propaganda directed as US population and media</a:t>
            </a:r>
            <a:endParaRPr lang="en-US" dirty="0"/>
          </a:p>
        </p:txBody>
      </p:sp>
      <p:pic>
        <p:nvPicPr>
          <p:cNvPr id="66563" name="Picture 4" descr="bkaise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376643" y="1119960"/>
            <a:ext cx="3752850" cy="5257800"/>
          </a:xfrm>
          <a:noFill/>
        </p:spPr>
      </p:pic>
    </p:spTree>
    <p:extLst>
      <p:ext uri="{BB962C8B-B14F-4D97-AF65-F5344CB8AC3E}">
        <p14:creationId xmlns:p14="http://schemas.microsoft.com/office/powerpoint/2010/main" val="652358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sz="quarter"/>
          </p:nvPr>
        </p:nvSpPr>
        <p:spPr>
          <a:xfrm>
            <a:off x="4527883" y="249195"/>
            <a:ext cx="3429000" cy="1143000"/>
          </a:xfrm>
        </p:spPr>
        <p:txBody>
          <a:bodyPr>
            <a:normAutofit/>
          </a:bodyPr>
          <a:lstStyle/>
          <a:p>
            <a:pPr eaLnBrk="1" hangingPunct="1"/>
            <a:r>
              <a:rPr lang="en-US" sz="4000" dirty="0"/>
              <a:t>German = Hun</a:t>
            </a:r>
          </a:p>
        </p:txBody>
      </p:sp>
      <p:pic>
        <p:nvPicPr>
          <p:cNvPr id="68610" name="Picture 3" descr="hu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62038" y="2201563"/>
            <a:ext cx="3030538" cy="4038600"/>
          </a:xfrm>
          <a:noFill/>
        </p:spPr>
      </p:pic>
      <p:pic>
        <p:nvPicPr>
          <p:cNvPr id="68611" name="Picture 4" descr="hunblo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98705" y="2734963"/>
            <a:ext cx="2384425" cy="3505200"/>
          </a:xfrm>
          <a:noFill/>
        </p:spPr>
      </p:pic>
      <p:pic>
        <p:nvPicPr>
          <p:cNvPr id="68612" name="Picture 5" descr="003a825f"/>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389259" y="1668163"/>
            <a:ext cx="3151188" cy="4572000"/>
          </a:xfrm>
          <a:noFill/>
        </p:spPr>
      </p:pic>
      <p:pic>
        <p:nvPicPr>
          <p:cNvPr id="13319" name="Picture 7" descr="WWI%20Poster%201"/>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527883" y="1116227"/>
            <a:ext cx="3319340" cy="4953000"/>
          </a:xfrm>
          <a:noFill/>
        </p:spPr>
      </p:pic>
    </p:spTree>
    <p:extLst>
      <p:ext uri="{BB962C8B-B14F-4D97-AF65-F5344CB8AC3E}">
        <p14:creationId xmlns:p14="http://schemas.microsoft.com/office/powerpoint/2010/main" val="118117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box(in)">
                                      <p:cBhvr>
                                        <p:cTn id="7"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3989" y="368240"/>
            <a:ext cx="8778598" cy="5750173"/>
          </a:xfrm>
          <a:prstGeom prst="rect">
            <a:avLst/>
          </a:prstGeom>
        </p:spPr>
      </p:pic>
    </p:spTree>
    <p:extLst>
      <p:ext uri="{BB962C8B-B14F-4D97-AF65-F5344CB8AC3E}">
        <p14:creationId xmlns:p14="http://schemas.microsoft.com/office/powerpoint/2010/main" val="3572781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3124200" y="954473"/>
            <a:ext cx="5181600" cy="1143000"/>
          </a:xfrm>
        </p:spPr>
        <p:txBody>
          <a:bodyPr>
            <a:normAutofit fontScale="90000"/>
          </a:bodyPr>
          <a:lstStyle/>
          <a:p>
            <a:pPr eaLnBrk="1" hangingPunct="1"/>
            <a:r>
              <a:rPr lang="en-US" sz="4000" dirty="0"/>
              <a:t>The Espionage Act</a:t>
            </a:r>
            <a:br>
              <a:rPr lang="en-US" sz="4000" dirty="0"/>
            </a:br>
            <a:r>
              <a:rPr lang="en-US" sz="4000" dirty="0"/>
              <a:t>of June 15, 1917</a:t>
            </a:r>
            <a:br>
              <a:rPr lang="en-US" sz="4000" dirty="0"/>
            </a:br>
            <a:endParaRPr lang="en-US" sz="4000" dirty="0"/>
          </a:p>
        </p:txBody>
      </p:sp>
      <p:sp>
        <p:nvSpPr>
          <p:cNvPr id="14339" name="Rectangle 3"/>
          <p:cNvSpPr>
            <a:spLocks noGrp="1" noChangeArrowheads="1"/>
          </p:cNvSpPr>
          <p:nvPr>
            <p:ph type="body" idx="1"/>
          </p:nvPr>
        </p:nvSpPr>
        <p:spPr>
          <a:xfrm>
            <a:off x="3124200" y="2097473"/>
            <a:ext cx="6155724" cy="3821413"/>
          </a:xfrm>
        </p:spPr>
        <p:txBody>
          <a:bodyPr/>
          <a:lstStyle/>
          <a:p>
            <a:pPr eaLnBrk="1" hangingPunct="1">
              <a:lnSpc>
                <a:spcPct val="80000"/>
              </a:lnSpc>
            </a:pPr>
            <a:r>
              <a:rPr lang="ja-JP" altLang="en-US" dirty="0">
                <a:latin typeface="+mj-lt"/>
              </a:rPr>
              <a:t>“</a:t>
            </a:r>
            <a:r>
              <a:rPr lang="en-US" altLang="ja-JP" dirty="0">
                <a:latin typeface="+mj-lt"/>
              </a:rPr>
              <a:t>Whoever, when the United States is at war, shall willfully make or convey false reports or false statements with intent to interfere with the operation or success of the military . . . [</a:t>
            </a:r>
            <a:r>
              <a:rPr lang="en-US" altLang="ja-JP" dirty="0" err="1">
                <a:latin typeface="+mj-lt"/>
              </a:rPr>
              <a:t>etc</a:t>
            </a:r>
            <a:r>
              <a:rPr lang="en-US" altLang="ja-JP" dirty="0">
                <a:latin typeface="+mj-lt"/>
              </a:rPr>
              <a:t>] shall be punished by a fine of not more than $10,000 or imprisonment of not more than 20 years, or both . . . </a:t>
            </a:r>
            <a:r>
              <a:rPr lang="ja-JP" altLang="en-US" dirty="0" smtClean="0">
                <a:latin typeface="+mj-lt"/>
              </a:rPr>
              <a:t>“</a:t>
            </a:r>
            <a:endParaRPr lang="en-US" altLang="ja-JP" dirty="0">
              <a:latin typeface="+mj-lt"/>
            </a:endParaRPr>
          </a:p>
        </p:txBody>
      </p:sp>
    </p:spTree>
    <p:extLst>
      <p:ext uri="{BB962C8B-B14F-4D97-AF65-F5344CB8AC3E}">
        <p14:creationId xmlns:p14="http://schemas.microsoft.com/office/powerpoint/2010/main" val="1702311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571750"/>
            <a:ext cx="203835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39" y="1724025"/>
            <a:ext cx="1981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990600"/>
            <a:ext cx="3114675" cy="451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4" name="TextBox 6"/>
          <p:cNvSpPr txBox="1">
            <a:spLocks noChangeArrowheads="1"/>
          </p:cNvSpPr>
          <p:nvPr/>
        </p:nvSpPr>
        <p:spPr bwMode="auto">
          <a:xfrm>
            <a:off x="4267200" y="5678488"/>
            <a:ext cx="5410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American Protective League badge,  Eugene Debs, Frank Little</a:t>
            </a:r>
          </a:p>
        </p:txBody>
      </p:sp>
    </p:spTree>
    <p:extLst>
      <p:ext uri="{BB962C8B-B14F-4D97-AF65-F5344CB8AC3E}">
        <p14:creationId xmlns:p14="http://schemas.microsoft.com/office/powerpoint/2010/main" val="1992494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6147" y="484990"/>
            <a:ext cx="3255787" cy="2788920"/>
          </a:xfrm>
          <a:prstGeom prst="rect">
            <a:avLst/>
          </a:prstGeom>
        </p:spPr>
      </p:pic>
      <p:pic>
        <p:nvPicPr>
          <p:cNvPr id="3" name="Picture 2"/>
          <p:cNvPicPr>
            <a:picLocks noChangeAspect="1"/>
          </p:cNvPicPr>
          <p:nvPr/>
        </p:nvPicPr>
        <p:blipFill>
          <a:blip r:embed="rId3"/>
          <a:stretch>
            <a:fillRect/>
          </a:stretch>
        </p:blipFill>
        <p:spPr>
          <a:xfrm>
            <a:off x="3772934" y="3549651"/>
            <a:ext cx="2159000" cy="2540000"/>
          </a:xfrm>
          <a:prstGeom prst="rect">
            <a:avLst/>
          </a:prstGeom>
        </p:spPr>
      </p:pic>
      <p:pic>
        <p:nvPicPr>
          <p:cNvPr id="4" name="Picture 3"/>
          <p:cNvPicPr>
            <a:picLocks noChangeAspect="1"/>
          </p:cNvPicPr>
          <p:nvPr/>
        </p:nvPicPr>
        <p:blipFill>
          <a:blip r:embed="rId4"/>
          <a:stretch>
            <a:fillRect/>
          </a:stretch>
        </p:blipFill>
        <p:spPr>
          <a:xfrm>
            <a:off x="6355773" y="772757"/>
            <a:ext cx="2971800" cy="4572000"/>
          </a:xfrm>
          <a:prstGeom prst="rect">
            <a:avLst/>
          </a:prstGeom>
        </p:spPr>
      </p:pic>
      <p:sp>
        <p:nvSpPr>
          <p:cNvPr id="5" name="TextBox 4"/>
          <p:cNvSpPr txBox="1"/>
          <p:nvPr/>
        </p:nvSpPr>
        <p:spPr>
          <a:xfrm>
            <a:off x="6355773" y="5452334"/>
            <a:ext cx="3602182" cy="369332"/>
          </a:xfrm>
          <a:prstGeom prst="rect">
            <a:avLst/>
          </a:prstGeom>
          <a:noFill/>
        </p:spPr>
        <p:txBody>
          <a:bodyPr wrap="square" rtlCol="0">
            <a:spAutoFit/>
          </a:bodyPr>
          <a:lstStyle/>
          <a:p>
            <a:r>
              <a:rPr lang="en-US" dirty="0" smtClean="0"/>
              <a:t>#</a:t>
            </a:r>
            <a:r>
              <a:rPr lang="en-US" dirty="0" err="1" smtClean="0"/>
              <a:t>protocolsofeldersofzion</a:t>
            </a:r>
            <a:endParaRPr lang="en-US" dirty="0"/>
          </a:p>
        </p:txBody>
      </p:sp>
    </p:spTree>
    <p:extLst>
      <p:ext uri="{BB962C8B-B14F-4D97-AF65-F5344CB8AC3E}">
        <p14:creationId xmlns:p14="http://schemas.microsoft.com/office/powerpoint/2010/main" val="10074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1981200" y="457200"/>
            <a:ext cx="8229600" cy="1143000"/>
          </a:xfrm>
        </p:spPr>
        <p:txBody>
          <a:bodyPr/>
          <a:lstStyle/>
          <a:p>
            <a:pPr eaLnBrk="1" hangingPunct="1"/>
            <a:r>
              <a:rPr lang="en-US" dirty="0">
                <a:latin typeface="+mn-lt"/>
              </a:rPr>
              <a:t>Sedition panic in Montana</a:t>
            </a:r>
            <a:br>
              <a:rPr lang="en-US" dirty="0">
                <a:latin typeface="+mn-lt"/>
              </a:rPr>
            </a:br>
            <a:r>
              <a:rPr lang="en-US" sz="2400" dirty="0" err="1"/>
              <a:t>www.seditionproject.net</a:t>
            </a:r>
            <a:endParaRPr lang="en-US" sz="2400" dirty="0"/>
          </a:p>
        </p:txBody>
      </p:sp>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676400"/>
            <a:ext cx="23526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981200"/>
            <a:ext cx="2235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1"/>
            <a:ext cx="24003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209800"/>
            <a:ext cx="214153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4" name="Text Box 8"/>
          <p:cNvSpPr txBox="1">
            <a:spLocks noChangeArrowheads="1"/>
          </p:cNvSpPr>
          <p:nvPr/>
        </p:nvSpPr>
        <p:spPr bwMode="auto">
          <a:xfrm>
            <a:off x="2819400" y="4722019"/>
            <a:ext cx="5943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79 people incarcerated for </a:t>
            </a:r>
            <a:r>
              <a:rPr lang="ja-JP" altLang="en-US" sz="1800" dirty="0"/>
              <a:t>“</a:t>
            </a:r>
            <a:r>
              <a:rPr lang="en-US" altLang="ja-JP" sz="1800" dirty="0"/>
              <a:t>sedition</a:t>
            </a:r>
            <a:r>
              <a:rPr lang="ja-JP" altLang="en-US" sz="1800" dirty="0"/>
              <a:t>”</a:t>
            </a:r>
            <a:r>
              <a:rPr lang="en-US" altLang="ja-JP" sz="1800" dirty="0"/>
              <a:t> – 1917-1919</a:t>
            </a:r>
            <a:endParaRPr lang="en-US" sz="1800" dirty="0"/>
          </a:p>
        </p:txBody>
      </p:sp>
      <p:pic>
        <p:nvPicPr>
          <p:cNvPr id="297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429000"/>
            <a:ext cx="1752600"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86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dissolve">
                                      <p:cBhvr>
                                        <p:cTn id="7"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1913965" y="152400"/>
            <a:ext cx="8229600" cy="1143000"/>
          </a:xfrm>
        </p:spPr>
        <p:txBody>
          <a:bodyPr/>
          <a:lstStyle/>
          <a:p>
            <a:pPr eaLnBrk="1" hangingPunct="1"/>
            <a:r>
              <a:rPr lang="en-US" dirty="0" err="1">
                <a:latin typeface="+mn-lt"/>
              </a:rPr>
              <a:t>Schenck</a:t>
            </a:r>
            <a:r>
              <a:rPr lang="en-US" dirty="0">
                <a:latin typeface="+mn-lt"/>
              </a:rPr>
              <a:t> vs. United States, 1919</a:t>
            </a:r>
          </a:p>
        </p:txBody>
      </p:sp>
      <p:sp>
        <p:nvSpPr>
          <p:cNvPr id="84994" name="Rectangle 3"/>
          <p:cNvSpPr>
            <a:spLocks noGrp="1" noChangeArrowheads="1"/>
          </p:cNvSpPr>
          <p:nvPr>
            <p:ph type="body" idx="1"/>
          </p:nvPr>
        </p:nvSpPr>
        <p:spPr>
          <a:xfrm>
            <a:off x="4149725" y="1411942"/>
            <a:ext cx="7086600" cy="5109881"/>
          </a:xfrm>
        </p:spPr>
        <p:txBody>
          <a:bodyPr>
            <a:normAutofit/>
          </a:bodyPr>
          <a:lstStyle/>
          <a:p>
            <a:pPr eaLnBrk="1" hangingPunct="1">
              <a:lnSpc>
                <a:spcPct val="80000"/>
              </a:lnSpc>
              <a:spcAft>
                <a:spcPts val="600"/>
              </a:spcAft>
            </a:pPr>
            <a:r>
              <a:rPr lang="en-US" sz="2400" dirty="0">
                <a:latin typeface="+mj-lt"/>
              </a:rPr>
              <a:t>Charles </a:t>
            </a:r>
            <a:r>
              <a:rPr lang="en-US" sz="2400" dirty="0" err="1">
                <a:latin typeface="+mj-lt"/>
              </a:rPr>
              <a:t>Schenck</a:t>
            </a:r>
            <a:r>
              <a:rPr lang="en-US" sz="2400" dirty="0">
                <a:latin typeface="+mj-lt"/>
              </a:rPr>
              <a:t> caught circulating leaflets opposing the draft.</a:t>
            </a:r>
          </a:p>
          <a:p>
            <a:pPr eaLnBrk="1" hangingPunct="1">
              <a:lnSpc>
                <a:spcPct val="80000"/>
              </a:lnSpc>
              <a:spcAft>
                <a:spcPts val="600"/>
              </a:spcAft>
            </a:pPr>
            <a:r>
              <a:rPr lang="en-US" sz="2400" dirty="0">
                <a:latin typeface="+mj-lt"/>
              </a:rPr>
              <a:t>Supreme Court declares that in wartime there are different First Amendment rules than in peacetime.</a:t>
            </a:r>
          </a:p>
          <a:p>
            <a:pPr eaLnBrk="1" hangingPunct="1">
              <a:lnSpc>
                <a:spcPct val="80000"/>
              </a:lnSpc>
              <a:spcAft>
                <a:spcPts val="600"/>
              </a:spcAft>
            </a:pPr>
            <a:r>
              <a:rPr lang="en-US" sz="2400" dirty="0">
                <a:latin typeface="+mj-lt"/>
              </a:rPr>
              <a:t>"Words which, ordinarily and in many places, would be within the freedom of speech protected by the First Amendment may become subject to prohibition when of such a nature and used in such circumstances as to create a </a:t>
            </a:r>
            <a:r>
              <a:rPr lang="en-US" b="1" dirty="0">
                <a:latin typeface="+mj-lt"/>
              </a:rPr>
              <a:t>clear and present danger</a:t>
            </a:r>
            <a:r>
              <a:rPr lang="en-US" sz="2400" dirty="0">
                <a:latin typeface="+mj-lt"/>
              </a:rPr>
              <a:t> that they will bring about the substantive evils which Congress has a right to prevent. The character of every act depends upon the circumstances in which it is done.</a:t>
            </a:r>
            <a:r>
              <a:rPr lang="ja-JP" altLang="en-US" sz="2400" dirty="0" smtClean="0">
                <a:latin typeface="+mj-lt"/>
              </a:rPr>
              <a:t>“</a:t>
            </a:r>
            <a:r>
              <a:rPr lang="en-US" altLang="ja-JP" sz="2400" dirty="0">
                <a:latin typeface="+mj-lt"/>
              </a:rPr>
              <a:t/>
            </a:r>
            <a:br>
              <a:rPr lang="en-US" altLang="ja-JP" sz="2400" dirty="0">
                <a:latin typeface="+mj-lt"/>
              </a:rPr>
            </a:br>
            <a:r>
              <a:rPr lang="en-US" altLang="ja-JP" sz="2400" dirty="0" smtClean="0">
                <a:latin typeface="+mj-lt"/>
              </a:rPr>
              <a:t> </a:t>
            </a:r>
            <a:r>
              <a:rPr lang="en-US" altLang="ja-JP" sz="2400" dirty="0">
                <a:latin typeface="+mj-lt"/>
              </a:rPr>
              <a:t/>
            </a:r>
            <a:br>
              <a:rPr lang="en-US" altLang="ja-JP" sz="2400" dirty="0">
                <a:latin typeface="+mj-lt"/>
              </a:rPr>
            </a:br>
            <a:r>
              <a:rPr lang="en-US" altLang="ja-JP" sz="2400" dirty="0">
                <a:latin typeface="+mj-lt"/>
              </a:rPr>
              <a:t>–Oliver Wendell Holmes</a:t>
            </a:r>
          </a:p>
          <a:p>
            <a:pPr eaLnBrk="1" hangingPunct="1">
              <a:lnSpc>
                <a:spcPct val="80000"/>
              </a:lnSpc>
              <a:spcAft>
                <a:spcPts val="600"/>
              </a:spcAft>
            </a:pPr>
            <a:endParaRPr lang="en-US" sz="2400" dirty="0">
              <a:latin typeface="+mj-lt"/>
            </a:endParaRPr>
          </a:p>
        </p:txBody>
      </p:sp>
      <p:pic>
        <p:nvPicPr>
          <p:cNvPr id="849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568" y="2034988"/>
            <a:ext cx="216852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337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51312" y="1468251"/>
            <a:ext cx="4459941" cy="3149787"/>
          </a:xfrm>
        </p:spPr>
        <p:txBody>
          <a:bodyPr/>
          <a:lstStyle/>
          <a:p>
            <a:r>
              <a:rPr lang="en-US" dirty="0" smtClean="0"/>
              <a:t>“Never before had American citizens realized how thoroughly a modern government could impose its ideas on a whole nation.” </a:t>
            </a:r>
            <a:br>
              <a:rPr lang="en-US" dirty="0" smtClean="0"/>
            </a:br>
            <a:r>
              <a:rPr lang="en-US" dirty="0" smtClean="0"/>
              <a:t>	#</a:t>
            </a:r>
            <a:r>
              <a:rPr lang="en-US" dirty="0" err="1" smtClean="0"/>
              <a:t>Charles_Beard</a:t>
            </a:r>
            <a:endParaRPr lang="en-US" dirty="0"/>
          </a:p>
        </p:txBody>
      </p:sp>
      <p:pic>
        <p:nvPicPr>
          <p:cNvPr id="5" name="Picture 4"/>
          <p:cNvPicPr>
            <a:picLocks noChangeAspect="1"/>
          </p:cNvPicPr>
          <p:nvPr/>
        </p:nvPicPr>
        <p:blipFill>
          <a:blip r:embed="rId2"/>
          <a:stretch>
            <a:fillRect/>
          </a:stretch>
        </p:blipFill>
        <p:spPr>
          <a:xfrm>
            <a:off x="6911788" y="951566"/>
            <a:ext cx="4107808" cy="3260165"/>
          </a:xfrm>
          <a:prstGeom prst="rect">
            <a:avLst/>
          </a:prstGeom>
        </p:spPr>
      </p:pic>
      <p:pic>
        <p:nvPicPr>
          <p:cNvPr id="6" name="Picture 5"/>
          <p:cNvPicPr>
            <a:picLocks noChangeAspect="1"/>
          </p:cNvPicPr>
          <p:nvPr/>
        </p:nvPicPr>
        <p:blipFill>
          <a:blip r:embed="rId3"/>
          <a:stretch>
            <a:fillRect/>
          </a:stretch>
        </p:blipFill>
        <p:spPr>
          <a:xfrm>
            <a:off x="831476" y="1779307"/>
            <a:ext cx="1819836" cy="1819836"/>
          </a:xfrm>
          <a:prstGeom prst="rect">
            <a:avLst/>
          </a:prstGeom>
        </p:spPr>
      </p:pic>
      <p:sp>
        <p:nvSpPr>
          <p:cNvPr id="7" name="TextBox 6"/>
          <p:cNvSpPr txBox="1"/>
          <p:nvPr/>
        </p:nvSpPr>
        <p:spPr>
          <a:xfrm>
            <a:off x="7355541" y="4316505"/>
            <a:ext cx="3334870" cy="923330"/>
          </a:xfrm>
          <a:prstGeom prst="rect">
            <a:avLst/>
          </a:prstGeom>
          <a:noFill/>
        </p:spPr>
        <p:txBody>
          <a:bodyPr wrap="square" rtlCol="0">
            <a:spAutoFit/>
          </a:bodyPr>
          <a:lstStyle/>
          <a:p>
            <a:r>
              <a:rPr lang="en-US" dirty="0" smtClean="0"/>
              <a:t>#</a:t>
            </a:r>
            <a:r>
              <a:rPr lang="en-US" dirty="0" err="1" smtClean="0"/>
              <a:t>Eugene_Debs</a:t>
            </a:r>
            <a:r>
              <a:rPr lang="en-US" dirty="0" smtClean="0"/>
              <a:t> in prison for opposing US involvement in the First World War </a:t>
            </a:r>
            <a:endParaRPr lang="en-US" dirty="0"/>
          </a:p>
        </p:txBody>
      </p:sp>
    </p:spTree>
    <p:extLst>
      <p:ext uri="{BB962C8B-B14F-4D97-AF65-F5344CB8AC3E}">
        <p14:creationId xmlns:p14="http://schemas.microsoft.com/office/powerpoint/2010/main" val="1402644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26541" y="295089"/>
            <a:ext cx="6329066" cy="3286480"/>
          </a:xfrm>
          <a:prstGeom prst="rect">
            <a:avLst/>
          </a:prstGeom>
        </p:spPr>
      </p:pic>
      <p:pic>
        <p:nvPicPr>
          <p:cNvPr id="4" name="Picture 3"/>
          <p:cNvPicPr>
            <a:picLocks noChangeAspect="1"/>
          </p:cNvPicPr>
          <p:nvPr/>
        </p:nvPicPr>
        <p:blipFill>
          <a:blip r:embed="rId3"/>
          <a:stretch>
            <a:fillRect/>
          </a:stretch>
        </p:blipFill>
        <p:spPr>
          <a:xfrm>
            <a:off x="9574305" y="2086246"/>
            <a:ext cx="2363321" cy="3199823"/>
          </a:xfrm>
          <a:prstGeom prst="rect">
            <a:avLst/>
          </a:prstGeom>
        </p:spPr>
      </p:pic>
      <p:sp>
        <p:nvSpPr>
          <p:cNvPr id="6" name="TextBox 5"/>
          <p:cNvSpPr txBox="1"/>
          <p:nvPr/>
        </p:nvSpPr>
        <p:spPr>
          <a:xfrm>
            <a:off x="4818521" y="3808741"/>
            <a:ext cx="4545106" cy="1477328"/>
          </a:xfrm>
          <a:prstGeom prst="rect">
            <a:avLst/>
          </a:prstGeom>
          <a:noFill/>
        </p:spPr>
        <p:txBody>
          <a:bodyPr wrap="square" rtlCol="0">
            <a:spAutoFit/>
          </a:bodyPr>
          <a:lstStyle/>
          <a:p>
            <a:pPr algn="r"/>
            <a:r>
              <a:rPr lang="en-US" dirty="0" smtClean="0"/>
              <a:t>“We did not actually go into the World War to protect ourselves from imminent German invasion or to make the world safe for democracy, but to protect our investments in Allied bonds.” </a:t>
            </a:r>
            <a:r>
              <a:rPr lang="mr-IN" dirty="0" smtClean="0"/>
              <a:t>–</a:t>
            </a:r>
            <a:r>
              <a:rPr lang="en-US" dirty="0" smtClean="0"/>
              <a:t> Harry Elmer Barnes</a:t>
            </a:r>
            <a:endParaRPr lang="en-US" dirty="0"/>
          </a:p>
        </p:txBody>
      </p:sp>
    </p:spTree>
    <p:extLst>
      <p:ext uri="{BB962C8B-B14F-4D97-AF65-F5344CB8AC3E}">
        <p14:creationId xmlns:p14="http://schemas.microsoft.com/office/powerpoint/2010/main" val="7122034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6117" y="392019"/>
            <a:ext cx="4183531" cy="2353236"/>
          </a:xfrm>
          <a:prstGeom prst="rect">
            <a:avLst/>
          </a:prstGeom>
        </p:spPr>
      </p:pic>
      <p:pic>
        <p:nvPicPr>
          <p:cNvPr id="4" name="Picture 3"/>
          <p:cNvPicPr>
            <a:picLocks noChangeAspect="1"/>
          </p:cNvPicPr>
          <p:nvPr/>
        </p:nvPicPr>
        <p:blipFill>
          <a:blip r:embed="rId3"/>
          <a:stretch>
            <a:fillRect/>
          </a:stretch>
        </p:blipFill>
        <p:spPr>
          <a:xfrm>
            <a:off x="6551673" y="2091856"/>
            <a:ext cx="3210892" cy="4343400"/>
          </a:xfrm>
          <a:prstGeom prst="rect">
            <a:avLst/>
          </a:prstGeom>
        </p:spPr>
      </p:pic>
      <p:sp>
        <p:nvSpPr>
          <p:cNvPr id="5" name="Title 4"/>
          <p:cNvSpPr>
            <a:spLocks noGrp="1"/>
          </p:cNvSpPr>
          <p:nvPr>
            <p:ph type="title"/>
          </p:nvPr>
        </p:nvSpPr>
        <p:spPr>
          <a:xfrm>
            <a:off x="5329518" y="553384"/>
            <a:ext cx="4433047" cy="1325563"/>
          </a:xfrm>
        </p:spPr>
        <p:txBody>
          <a:bodyPr/>
          <a:lstStyle/>
          <a:p>
            <a:r>
              <a:rPr lang="en-US" dirty="0" smtClean="0"/>
              <a:t>Woodrow </a:t>
            </a:r>
            <a:r>
              <a:rPr lang="en-US" smtClean="0"/>
              <a:t>Wilson’s gatekeepers</a:t>
            </a:r>
            <a:endParaRPr lang="en-US"/>
          </a:p>
        </p:txBody>
      </p:sp>
      <p:pic>
        <p:nvPicPr>
          <p:cNvPr id="6" name="Picture 5"/>
          <p:cNvPicPr>
            <a:picLocks noChangeAspect="1"/>
          </p:cNvPicPr>
          <p:nvPr/>
        </p:nvPicPr>
        <p:blipFill>
          <a:blip r:embed="rId4"/>
          <a:stretch>
            <a:fillRect/>
          </a:stretch>
        </p:blipFill>
        <p:spPr>
          <a:xfrm>
            <a:off x="2542849" y="2961339"/>
            <a:ext cx="4008824" cy="2873377"/>
          </a:xfrm>
          <a:prstGeom prst="rect">
            <a:avLst/>
          </a:prstGeom>
        </p:spPr>
      </p:pic>
      <p:sp>
        <p:nvSpPr>
          <p:cNvPr id="7" name="TextBox 6"/>
          <p:cNvSpPr txBox="1"/>
          <p:nvPr/>
        </p:nvSpPr>
        <p:spPr>
          <a:xfrm>
            <a:off x="1385047" y="5888128"/>
            <a:ext cx="5311588" cy="646331"/>
          </a:xfrm>
          <a:prstGeom prst="rect">
            <a:avLst/>
          </a:prstGeom>
          <a:noFill/>
        </p:spPr>
        <p:txBody>
          <a:bodyPr wrap="square" rtlCol="0">
            <a:spAutoFit/>
          </a:bodyPr>
          <a:lstStyle/>
          <a:p>
            <a:r>
              <a:rPr lang="en-US" dirty="0" smtClean="0"/>
              <a:t>Below: #</a:t>
            </a:r>
            <a:r>
              <a:rPr lang="en-US" dirty="0" err="1" smtClean="0"/>
              <a:t>Colonel_Edward</a:t>
            </a:r>
            <a:r>
              <a:rPr lang="en-US" dirty="0" err="1"/>
              <a:t>_</a:t>
            </a:r>
            <a:r>
              <a:rPr lang="en-US" dirty="0" err="1" smtClean="0"/>
              <a:t>House</a:t>
            </a:r>
            <a:r>
              <a:rPr lang="en-US" dirty="0" smtClean="0"/>
              <a:t>; #</a:t>
            </a:r>
            <a:r>
              <a:rPr lang="en-US" dirty="0" err="1" smtClean="0"/>
              <a:t>Walter_Hines_Page</a:t>
            </a:r>
            <a:r>
              <a:rPr lang="en-US" dirty="0" smtClean="0"/>
              <a:t>; above: House with Woodrow and Edith Wilson</a:t>
            </a:r>
            <a:endParaRPr lang="en-US" dirty="0"/>
          </a:p>
        </p:txBody>
      </p:sp>
      <p:pic>
        <p:nvPicPr>
          <p:cNvPr id="8" name="Picture 7"/>
          <p:cNvPicPr>
            <a:picLocks noChangeAspect="1"/>
          </p:cNvPicPr>
          <p:nvPr/>
        </p:nvPicPr>
        <p:blipFill>
          <a:blip r:embed="rId5"/>
          <a:stretch>
            <a:fillRect/>
          </a:stretch>
        </p:blipFill>
        <p:spPr>
          <a:xfrm>
            <a:off x="9840805" y="2745255"/>
            <a:ext cx="1719466" cy="2727698"/>
          </a:xfrm>
          <a:prstGeom prst="rect">
            <a:avLst/>
          </a:prstGeom>
        </p:spPr>
      </p:pic>
    </p:spTree>
    <p:extLst>
      <p:ext uri="{BB962C8B-B14F-4D97-AF65-F5344CB8AC3E}">
        <p14:creationId xmlns:p14="http://schemas.microsoft.com/office/powerpoint/2010/main" val="1024287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249" y="270790"/>
            <a:ext cx="10515600" cy="1325563"/>
          </a:xfrm>
        </p:spPr>
        <p:txBody>
          <a:bodyPr/>
          <a:lstStyle/>
          <a:p>
            <a:r>
              <a:rPr lang="en-US" dirty="0" smtClean="0"/>
              <a:t>Post World War I conspiracy hunters</a:t>
            </a:r>
            <a:endParaRPr lang="en-US" dirty="0"/>
          </a:p>
        </p:txBody>
      </p:sp>
      <p:pic>
        <p:nvPicPr>
          <p:cNvPr id="4" name="Picture 3"/>
          <p:cNvPicPr>
            <a:picLocks noChangeAspect="1"/>
          </p:cNvPicPr>
          <p:nvPr/>
        </p:nvPicPr>
        <p:blipFill>
          <a:blip r:embed="rId2"/>
          <a:stretch>
            <a:fillRect/>
          </a:stretch>
        </p:blipFill>
        <p:spPr>
          <a:xfrm>
            <a:off x="1492249" y="1421747"/>
            <a:ext cx="3936846" cy="2834529"/>
          </a:xfrm>
          <a:prstGeom prst="rect">
            <a:avLst/>
          </a:prstGeom>
        </p:spPr>
      </p:pic>
      <p:pic>
        <p:nvPicPr>
          <p:cNvPr id="3" name="Picture 2"/>
          <p:cNvPicPr>
            <a:picLocks noChangeAspect="1"/>
          </p:cNvPicPr>
          <p:nvPr/>
        </p:nvPicPr>
        <p:blipFill>
          <a:blip r:embed="rId3"/>
          <a:stretch>
            <a:fillRect/>
          </a:stretch>
        </p:blipFill>
        <p:spPr>
          <a:xfrm>
            <a:off x="3674891" y="3702051"/>
            <a:ext cx="2832100" cy="2730500"/>
          </a:xfrm>
          <a:prstGeom prst="rect">
            <a:avLst/>
          </a:prstGeom>
        </p:spPr>
      </p:pic>
      <p:pic>
        <p:nvPicPr>
          <p:cNvPr id="5" name="Picture 4"/>
          <p:cNvPicPr>
            <a:picLocks noChangeAspect="1"/>
          </p:cNvPicPr>
          <p:nvPr/>
        </p:nvPicPr>
        <p:blipFill>
          <a:blip r:embed="rId4"/>
          <a:stretch>
            <a:fillRect/>
          </a:stretch>
        </p:blipFill>
        <p:spPr>
          <a:xfrm>
            <a:off x="6022897" y="1681682"/>
            <a:ext cx="2397795" cy="3385619"/>
          </a:xfrm>
          <a:prstGeom prst="rect">
            <a:avLst/>
          </a:prstGeom>
        </p:spPr>
      </p:pic>
      <p:sp>
        <p:nvSpPr>
          <p:cNvPr id="6" name="TextBox 5"/>
          <p:cNvSpPr txBox="1"/>
          <p:nvPr/>
        </p:nvSpPr>
        <p:spPr>
          <a:xfrm>
            <a:off x="6845277" y="5298141"/>
            <a:ext cx="4508523" cy="646331"/>
          </a:xfrm>
          <a:prstGeom prst="rect">
            <a:avLst/>
          </a:prstGeom>
          <a:noFill/>
        </p:spPr>
        <p:txBody>
          <a:bodyPr wrap="square" rtlCol="0">
            <a:spAutoFit/>
          </a:bodyPr>
          <a:lstStyle/>
          <a:p>
            <a:r>
              <a:rPr lang="en-US" dirty="0" smtClean="0"/>
              <a:t>From left: #</a:t>
            </a:r>
            <a:r>
              <a:rPr lang="en-US" dirty="0" err="1" smtClean="0"/>
              <a:t>Dorothy_Detzer</a:t>
            </a:r>
            <a:r>
              <a:rPr lang="en-US" dirty="0" smtClean="0"/>
              <a:t> at the #Nye Committee hearings, assisted by #</a:t>
            </a:r>
            <a:r>
              <a:rPr lang="en-US" dirty="0" err="1" smtClean="0"/>
              <a:t>Algier_Hiss</a:t>
            </a:r>
            <a:endParaRPr lang="en-US" dirty="0"/>
          </a:p>
        </p:txBody>
      </p:sp>
      <p:pic>
        <p:nvPicPr>
          <p:cNvPr id="7" name="Picture 6"/>
          <p:cNvPicPr>
            <a:picLocks noChangeAspect="1"/>
          </p:cNvPicPr>
          <p:nvPr/>
        </p:nvPicPr>
        <p:blipFill>
          <a:blip r:embed="rId5"/>
          <a:stretch>
            <a:fillRect/>
          </a:stretch>
        </p:blipFill>
        <p:spPr>
          <a:xfrm>
            <a:off x="8647263" y="2449980"/>
            <a:ext cx="1699423" cy="2617321"/>
          </a:xfrm>
          <a:prstGeom prst="rect">
            <a:avLst/>
          </a:prstGeom>
        </p:spPr>
      </p:pic>
    </p:spTree>
    <p:extLst>
      <p:ext uri="{BB962C8B-B14F-4D97-AF65-F5344CB8AC3E}">
        <p14:creationId xmlns:p14="http://schemas.microsoft.com/office/powerpoint/2010/main" val="175431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Nye Committee could not prove . . . </a:t>
            </a:r>
            <a:endParaRPr lang="en-US" dirty="0"/>
          </a:p>
        </p:txBody>
      </p:sp>
      <p:sp>
        <p:nvSpPr>
          <p:cNvPr id="3" name="Content Placeholder 2"/>
          <p:cNvSpPr>
            <a:spLocks noGrp="1"/>
          </p:cNvSpPr>
          <p:nvPr>
            <p:ph idx="1"/>
          </p:nvPr>
        </p:nvSpPr>
        <p:spPr>
          <a:xfrm>
            <a:off x="838200" y="1825625"/>
            <a:ext cx="5750859" cy="4351338"/>
          </a:xfrm>
        </p:spPr>
        <p:txBody>
          <a:bodyPr/>
          <a:lstStyle/>
          <a:p>
            <a:r>
              <a:rPr lang="en-US" dirty="0" smtClean="0"/>
              <a:t>a direct link between banks and Wilson</a:t>
            </a:r>
          </a:p>
          <a:p>
            <a:r>
              <a:rPr lang="en-US" dirty="0" smtClean="0"/>
              <a:t>that British banks had influenced US newspapers</a:t>
            </a:r>
          </a:p>
          <a:p>
            <a:r>
              <a:rPr lang="en-US" dirty="0"/>
              <a:t>t</a:t>
            </a:r>
            <a:r>
              <a:rPr lang="en-US" dirty="0" smtClean="0"/>
              <a:t>hat Wilson had been lobbied to relax overseas loan restrictions</a:t>
            </a:r>
          </a:p>
          <a:p>
            <a:r>
              <a:rPr lang="en-US" dirty="0" smtClean="0"/>
              <a:t>that banks had manipulated currency to cause a British financial crisis</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6881053" y="2151530"/>
            <a:ext cx="3941587" cy="2689038"/>
          </a:xfrm>
          <a:prstGeom prst="rect">
            <a:avLst/>
          </a:prstGeom>
        </p:spPr>
      </p:pic>
      <p:sp>
        <p:nvSpPr>
          <p:cNvPr id="5" name="TextBox 4"/>
          <p:cNvSpPr txBox="1"/>
          <p:nvPr/>
        </p:nvSpPr>
        <p:spPr>
          <a:xfrm>
            <a:off x="7291987" y="4932078"/>
            <a:ext cx="3119718" cy="369332"/>
          </a:xfrm>
          <a:prstGeom prst="rect">
            <a:avLst/>
          </a:prstGeom>
          <a:noFill/>
        </p:spPr>
        <p:txBody>
          <a:bodyPr wrap="square" rtlCol="0">
            <a:spAutoFit/>
          </a:bodyPr>
          <a:lstStyle/>
          <a:p>
            <a:r>
              <a:rPr lang="en-US" dirty="0" smtClean="0"/>
              <a:t>Nye confronting J.P. Morgan Jr. </a:t>
            </a:r>
            <a:endParaRPr lang="en-US" dirty="0"/>
          </a:p>
        </p:txBody>
      </p:sp>
    </p:spTree>
    <p:extLst>
      <p:ext uri="{BB962C8B-B14F-4D97-AF65-F5344CB8AC3E}">
        <p14:creationId xmlns:p14="http://schemas.microsoft.com/office/powerpoint/2010/main" val="171910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 Nye Committee did . . . </a:t>
            </a:r>
            <a:endParaRPr lang="en-US" dirty="0"/>
          </a:p>
        </p:txBody>
      </p:sp>
      <p:sp>
        <p:nvSpPr>
          <p:cNvPr id="3" name="Content Placeholder 2"/>
          <p:cNvSpPr>
            <a:spLocks noGrp="1"/>
          </p:cNvSpPr>
          <p:nvPr>
            <p:ph idx="1"/>
          </p:nvPr>
        </p:nvSpPr>
        <p:spPr>
          <a:xfrm>
            <a:off x="838200" y="1825625"/>
            <a:ext cx="6248400" cy="3217022"/>
          </a:xfrm>
        </p:spPr>
        <p:txBody>
          <a:bodyPr/>
          <a:lstStyle/>
          <a:p>
            <a:r>
              <a:rPr lang="en-US" dirty="0"/>
              <a:t>e</a:t>
            </a:r>
            <a:r>
              <a:rPr lang="en-US" dirty="0" smtClean="0"/>
              <a:t>xpose how dishonest Woodrow Wilson had been about the war</a:t>
            </a:r>
          </a:p>
          <a:p>
            <a:r>
              <a:rPr lang="en-US" dirty="0"/>
              <a:t>a</a:t>
            </a:r>
            <a:r>
              <a:rPr lang="en-US" dirty="0" smtClean="0"/>
              <a:t>nd led to the Neutrality Acts of the mid-1930s</a:t>
            </a:r>
          </a:p>
          <a:p>
            <a:r>
              <a:rPr lang="en-US" dirty="0"/>
              <a:t>w</a:t>
            </a:r>
            <a:r>
              <a:rPr lang="en-US" dirty="0" smtClean="0"/>
              <a:t>hich restricted US financial involvement with belligerent nations.</a:t>
            </a:r>
            <a:endParaRPr lang="en-US" dirty="0"/>
          </a:p>
        </p:txBody>
      </p:sp>
      <p:pic>
        <p:nvPicPr>
          <p:cNvPr id="4" name="Picture 3"/>
          <p:cNvPicPr>
            <a:picLocks noChangeAspect="1"/>
          </p:cNvPicPr>
          <p:nvPr/>
        </p:nvPicPr>
        <p:blipFill>
          <a:blip r:embed="rId2"/>
          <a:stretch>
            <a:fillRect/>
          </a:stretch>
        </p:blipFill>
        <p:spPr>
          <a:xfrm>
            <a:off x="7086600" y="1976717"/>
            <a:ext cx="3913410" cy="2591547"/>
          </a:xfrm>
          <a:prstGeom prst="rect">
            <a:avLst/>
          </a:prstGeom>
        </p:spPr>
      </p:pic>
      <p:sp>
        <p:nvSpPr>
          <p:cNvPr id="5" name="TextBox 4"/>
          <p:cNvSpPr txBox="1"/>
          <p:nvPr/>
        </p:nvSpPr>
        <p:spPr>
          <a:xfrm>
            <a:off x="7295187" y="4691900"/>
            <a:ext cx="3496235" cy="923330"/>
          </a:xfrm>
          <a:prstGeom prst="rect">
            <a:avLst/>
          </a:prstGeom>
          <a:noFill/>
        </p:spPr>
        <p:txBody>
          <a:bodyPr wrap="square" rtlCol="0">
            <a:spAutoFit/>
          </a:bodyPr>
          <a:lstStyle/>
          <a:p>
            <a:r>
              <a:rPr lang="en-US" dirty="0" smtClean="0"/>
              <a:t>Senator Gerald Nye speaking out against US involvement in World War II</a:t>
            </a:r>
            <a:endParaRPr lang="en-US" dirty="0"/>
          </a:p>
        </p:txBody>
      </p:sp>
    </p:spTree>
    <p:extLst>
      <p:ext uri="{BB962C8B-B14F-4D97-AF65-F5344CB8AC3E}">
        <p14:creationId xmlns:p14="http://schemas.microsoft.com/office/powerpoint/2010/main" val="1577491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Nye Committee . . . </a:t>
            </a:r>
            <a:endParaRPr lang="en-US" dirty="0"/>
          </a:p>
        </p:txBody>
      </p:sp>
      <p:sp>
        <p:nvSpPr>
          <p:cNvPr id="3" name="Content Placeholder 2"/>
          <p:cNvSpPr>
            <a:spLocks noGrp="1"/>
          </p:cNvSpPr>
          <p:nvPr>
            <p:ph idx="1"/>
          </p:nvPr>
        </p:nvSpPr>
        <p:spPr>
          <a:xfrm>
            <a:off x="3255895" y="1419225"/>
            <a:ext cx="5414682" cy="1831975"/>
          </a:xfrm>
        </p:spPr>
        <p:txBody>
          <a:bodyPr/>
          <a:lstStyle/>
          <a:p>
            <a:r>
              <a:rPr lang="en-US" dirty="0" smtClean="0">
                <a:latin typeface="+mj-lt"/>
              </a:rPr>
              <a:t>Deluded a generation into believing that wars are just about money.</a:t>
            </a:r>
            <a:endParaRPr lang="en-US" dirty="0">
              <a:latin typeface="+mj-lt"/>
            </a:endParaRPr>
          </a:p>
        </p:txBody>
      </p:sp>
      <p:pic>
        <p:nvPicPr>
          <p:cNvPr id="4" name="Picture 3"/>
          <p:cNvPicPr>
            <a:picLocks noChangeAspect="1"/>
          </p:cNvPicPr>
          <p:nvPr/>
        </p:nvPicPr>
        <p:blipFill>
          <a:blip r:embed="rId2"/>
          <a:stretch>
            <a:fillRect/>
          </a:stretch>
        </p:blipFill>
        <p:spPr>
          <a:xfrm>
            <a:off x="4947999" y="2335212"/>
            <a:ext cx="3722578" cy="2971083"/>
          </a:xfrm>
          <a:prstGeom prst="rect">
            <a:avLst/>
          </a:prstGeom>
        </p:spPr>
      </p:pic>
      <p:sp>
        <p:nvSpPr>
          <p:cNvPr id="5" name="TextBox 4"/>
          <p:cNvSpPr txBox="1"/>
          <p:nvPr/>
        </p:nvSpPr>
        <p:spPr>
          <a:xfrm>
            <a:off x="4947999" y="5425355"/>
            <a:ext cx="3722578" cy="923330"/>
          </a:xfrm>
          <a:prstGeom prst="rect">
            <a:avLst/>
          </a:prstGeom>
          <a:noFill/>
        </p:spPr>
        <p:txBody>
          <a:bodyPr wrap="square" rtlCol="0">
            <a:spAutoFit/>
          </a:bodyPr>
          <a:lstStyle/>
          <a:p>
            <a:r>
              <a:rPr lang="en-US" dirty="0">
                <a:latin typeface="+mj-lt"/>
              </a:rPr>
              <a:t>Henry Ford receiving the Grand Cross of the German Eagle from Nazi officials, 1938.</a:t>
            </a:r>
          </a:p>
        </p:txBody>
      </p:sp>
    </p:spTree>
    <p:extLst>
      <p:ext uri="{BB962C8B-B14F-4D97-AF65-F5344CB8AC3E}">
        <p14:creationId xmlns:p14="http://schemas.microsoft.com/office/powerpoint/2010/main" val="182320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848" y="1082786"/>
            <a:ext cx="6432176" cy="4824132"/>
          </a:xfrm>
          <a:prstGeom prst="rect">
            <a:avLst/>
          </a:prstGeom>
        </p:spPr>
      </p:pic>
      <p:sp>
        <p:nvSpPr>
          <p:cNvPr id="3" name="Text Placeholder 5"/>
          <p:cNvSpPr txBox="1">
            <a:spLocks/>
          </p:cNvSpPr>
          <p:nvPr/>
        </p:nvSpPr>
        <p:spPr>
          <a:xfrm>
            <a:off x="7360024" y="1503306"/>
            <a:ext cx="3763383" cy="352589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During the First Zionist Conference of 1897 there were supposedly 24 super secret sessions presided over by Theodore Herzl </a:t>
            </a:r>
          </a:p>
          <a:p>
            <a:r>
              <a:rPr lang="en-US" dirty="0" smtClean="0"/>
              <a:t>Who delivered the Protocols more or less the way that Moses brought forth the Ten Commandments</a:t>
            </a:r>
          </a:p>
        </p:txBody>
      </p:sp>
      <p:sp>
        <p:nvSpPr>
          <p:cNvPr id="4" name="TextBox 3"/>
          <p:cNvSpPr txBox="1"/>
          <p:nvPr/>
        </p:nvSpPr>
        <p:spPr>
          <a:xfrm>
            <a:off x="2671278" y="5906918"/>
            <a:ext cx="3602182" cy="369332"/>
          </a:xfrm>
          <a:prstGeom prst="rect">
            <a:avLst/>
          </a:prstGeom>
          <a:noFill/>
        </p:spPr>
        <p:txBody>
          <a:bodyPr wrap="square" rtlCol="0">
            <a:spAutoFit/>
          </a:bodyPr>
          <a:lstStyle/>
          <a:p>
            <a:r>
              <a:rPr lang="en-US" dirty="0" smtClean="0"/>
              <a:t>#</a:t>
            </a:r>
            <a:r>
              <a:rPr lang="en-US" dirty="0" err="1" smtClean="0"/>
              <a:t>First_Zionist_Congress</a:t>
            </a:r>
            <a:endParaRPr lang="en-US" dirty="0"/>
          </a:p>
        </p:txBody>
      </p:sp>
    </p:spTree>
    <p:extLst>
      <p:ext uri="{BB962C8B-B14F-4D97-AF65-F5344CB8AC3E}">
        <p14:creationId xmlns:p14="http://schemas.microsoft.com/office/powerpoint/2010/main" val="79340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Freemasons and Anti-Masons</a:t>
            </a:r>
            <a:endParaRPr lang="en-US" dirty="0"/>
          </a:p>
        </p:txBody>
      </p:sp>
      <p:sp>
        <p:nvSpPr>
          <p:cNvPr id="4" name="Content Placeholder 3"/>
          <p:cNvSpPr>
            <a:spLocks noGrp="1"/>
          </p:cNvSpPr>
          <p:nvPr>
            <p:ph idx="1"/>
          </p:nvPr>
        </p:nvSpPr>
        <p:spPr>
          <a:xfrm>
            <a:off x="838200" y="1825625"/>
            <a:ext cx="4663440" cy="4351338"/>
          </a:xfrm>
        </p:spPr>
        <p:txBody>
          <a:bodyPr/>
          <a:lstStyle/>
          <a:p>
            <a:pPr algn="r"/>
            <a:r>
              <a:rPr lang="en-US" dirty="0" smtClean="0"/>
              <a:t>Freemasonry started out as a stone maker guild</a:t>
            </a:r>
          </a:p>
          <a:p>
            <a:pPr algn="r"/>
            <a:r>
              <a:rPr lang="en-US" dirty="0" smtClean="0"/>
              <a:t>Then became a fraternal order in the 18th century</a:t>
            </a:r>
          </a:p>
          <a:p>
            <a:pPr algn="r"/>
            <a:r>
              <a:rPr lang="en-US" dirty="0" smtClean="0"/>
              <a:t>Then an object of popular paranoia</a:t>
            </a:r>
          </a:p>
          <a:p>
            <a:pPr algn="r"/>
            <a:r>
              <a:rPr lang="en-US" dirty="0"/>
              <a:t>In 1832 the </a:t>
            </a:r>
            <a:r>
              <a:rPr lang="en-US" dirty="0" smtClean="0"/>
              <a:t>US anti-Masonic </a:t>
            </a:r>
            <a:r>
              <a:rPr lang="en-US" dirty="0"/>
              <a:t>party won more than 7 percent of the popular vote in the United States</a:t>
            </a:r>
          </a:p>
          <a:p>
            <a:pPr algn="r"/>
            <a:endParaRPr lang="en-US" dirty="0"/>
          </a:p>
        </p:txBody>
      </p:sp>
      <p:pic>
        <p:nvPicPr>
          <p:cNvPr id="3" name="Picture 2"/>
          <p:cNvPicPr>
            <a:picLocks noChangeAspect="1"/>
          </p:cNvPicPr>
          <p:nvPr/>
        </p:nvPicPr>
        <p:blipFill>
          <a:blip r:embed="rId2"/>
          <a:stretch>
            <a:fillRect/>
          </a:stretch>
        </p:blipFill>
        <p:spPr>
          <a:xfrm>
            <a:off x="9398576" y="499057"/>
            <a:ext cx="2538847" cy="3764280"/>
          </a:xfrm>
          <a:prstGeom prst="rect">
            <a:avLst/>
          </a:prstGeom>
        </p:spPr>
      </p:pic>
      <p:pic>
        <p:nvPicPr>
          <p:cNvPr id="5" name="Picture 4"/>
          <p:cNvPicPr>
            <a:picLocks noChangeAspect="1"/>
          </p:cNvPicPr>
          <p:nvPr/>
        </p:nvPicPr>
        <p:blipFill>
          <a:blip r:embed="rId3"/>
          <a:stretch>
            <a:fillRect/>
          </a:stretch>
        </p:blipFill>
        <p:spPr>
          <a:xfrm>
            <a:off x="5871210" y="3071705"/>
            <a:ext cx="4796790" cy="3105258"/>
          </a:xfrm>
          <a:prstGeom prst="rect">
            <a:avLst/>
          </a:prstGeom>
        </p:spPr>
      </p:pic>
      <p:sp>
        <p:nvSpPr>
          <p:cNvPr id="6" name="TextBox 5"/>
          <p:cNvSpPr txBox="1"/>
          <p:nvPr/>
        </p:nvSpPr>
        <p:spPr>
          <a:xfrm>
            <a:off x="914400" y="6311900"/>
            <a:ext cx="2842592" cy="369332"/>
          </a:xfrm>
          <a:prstGeom prst="rect">
            <a:avLst/>
          </a:prstGeom>
          <a:noFill/>
        </p:spPr>
        <p:txBody>
          <a:bodyPr wrap="square" rtlCol="0">
            <a:spAutoFit/>
          </a:bodyPr>
          <a:lstStyle/>
          <a:p>
            <a:r>
              <a:rPr lang="en-US" dirty="0" smtClean="0"/>
              <a:t>#freemasons, #</a:t>
            </a:r>
            <a:r>
              <a:rPr lang="en-US" dirty="0" err="1" smtClean="0"/>
              <a:t>antimasons</a:t>
            </a:r>
            <a:endParaRPr lang="en-US" dirty="0"/>
          </a:p>
        </p:txBody>
      </p:sp>
    </p:spTree>
    <p:extLst>
      <p:ext uri="{BB962C8B-B14F-4D97-AF65-F5344CB8AC3E}">
        <p14:creationId xmlns:p14="http://schemas.microsoft.com/office/powerpoint/2010/main" val="416346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8615" y="744933"/>
            <a:ext cx="3379788" cy="5042193"/>
          </a:xfrm>
          <a:prstGeom prst="rect">
            <a:avLst/>
          </a:prstGeom>
        </p:spPr>
      </p:pic>
      <p:pic>
        <p:nvPicPr>
          <p:cNvPr id="5" name="Picture 4"/>
          <p:cNvPicPr>
            <a:picLocks noChangeAspect="1"/>
          </p:cNvPicPr>
          <p:nvPr/>
        </p:nvPicPr>
        <p:blipFill>
          <a:blip r:embed="rId3"/>
          <a:stretch>
            <a:fillRect/>
          </a:stretch>
        </p:blipFill>
        <p:spPr>
          <a:xfrm>
            <a:off x="2860287" y="2053515"/>
            <a:ext cx="2794000" cy="4102100"/>
          </a:xfrm>
          <a:prstGeom prst="rect">
            <a:avLst/>
          </a:prstGeom>
        </p:spPr>
      </p:pic>
      <p:pic>
        <p:nvPicPr>
          <p:cNvPr id="6" name="Picture 5"/>
          <p:cNvPicPr>
            <a:picLocks noChangeAspect="1"/>
          </p:cNvPicPr>
          <p:nvPr/>
        </p:nvPicPr>
        <p:blipFill>
          <a:blip r:embed="rId4"/>
          <a:stretch>
            <a:fillRect/>
          </a:stretch>
        </p:blipFill>
        <p:spPr>
          <a:xfrm>
            <a:off x="5294036" y="671679"/>
            <a:ext cx="2420723" cy="3493828"/>
          </a:xfrm>
          <a:prstGeom prst="rect">
            <a:avLst/>
          </a:prstGeom>
        </p:spPr>
      </p:pic>
      <p:pic>
        <p:nvPicPr>
          <p:cNvPr id="7" name="Picture 6"/>
          <p:cNvPicPr>
            <a:picLocks noChangeAspect="1"/>
          </p:cNvPicPr>
          <p:nvPr/>
        </p:nvPicPr>
        <p:blipFill>
          <a:blip r:embed="rId5"/>
          <a:stretch>
            <a:fillRect/>
          </a:stretch>
        </p:blipFill>
        <p:spPr>
          <a:xfrm>
            <a:off x="7510951" y="1720301"/>
            <a:ext cx="2125376" cy="3091456"/>
          </a:xfrm>
          <a:prstGeom prst="rect">
            <a:avLst/>
          </a:prstGeom>
        </p:spPr>
      </p:pic>
      <p:sp>
        <p:nvSpPr>
          <p:cNvPr id="8" name="TextBox 7"/>
          <p:cNvSpPr txBox="1"/>
          <p:nvPr/>
        </p:nvSpPr>
        <p:spPr>
          <a:xfrm>
            <a:off x="6137578" y="4955286"/>
            <a:ext cx="3320321" cy="1200329"/>
          </a:xfrm>
          <a:prstGeom prst="rect">
            <a:avLst/>
          </a:prstGeom>
          <a:noFill/>
        </p:spPr>
        <p:txBody>
          <a:bodyPr wrap="square" rtlCol="0">
            <a:spAutoFit/>
          </a:bodyPr>
          <a:lstStyle/>
          <a:p>
            <a:r>
              <a:rPr lang="en-US" dirty="0" smtClean="0"/>
              <a:t>#</a:t>
            </a:r>
            <a:r>
              <a:rPr lang="en-US" dirty="0" err="1" smtClean="0"/>
              <a:t>thejewishperil</a:t>
            </a:r>
            <a:r>
              <a:rPr lang="en-US" dirty="0" smtClean="0"/>
              <a:t>, #</a:t>
            </a:r>
            <a:r>
              <a:rPr lang="en-US" dirty="0" err="1" smtClean="0"/>
              <a:t>theinternationaljew</a:t>
            </a:r>
            <a:r>
              <a:rPr lang="en-US" dirty="0" smtClean="0"/>
              <a:t>, #</a:t>
            </a:r>
            <a:r>
              <a:rPr lang="en-US" dirty="0" err="1" smtClean="0"/>
              <a:t>henryford</a:t>
            </a:r>
            <a:r>
              <a:rPr lang="en-US" dirty="0" smtClean="0"/>
              <a:t>, #</a:t>
            </a:r>
            <a:r>
              <a:rPr lang="en-US" dirty="0" err="1" smtClean="0"/>
              <a:t>biarritz</a:t>
            </a:r>
            <a:r>
              <a:rPr lang="en-US" dirty="0" smtClean="0"/>
              <a:t>, #</a:t>
            </a:r>
            <a:r>
              <a:rPr lang="en-US" dirty="0" err="1" smtClean="0"/>
              <a:t>mauricejoly</a:t>
            </a:r>
            <a:endParaRPr lang="en-US" dirty="0"/>
          </a:p>
        </p:txBody>
      </p:sp>
      <p:pic>
        <p:nvPicPr>
          <p:cNvPr id="9" name="Picture 8"/>
          <p:cNvPicPr>
            <a:picLocks noChangeAspect="1"/>
          </p:cNvPicPr>
          <p:nvPr/>
        </p:nvPicPr>
        <p:blipFill>
          <a:blip r:embed="rId6"/>
          <a:stretch>
            <a:fillRect/>
          </a:stretch>
        </p:blipFill>
        <p:spPr>
          <a:xfrm>
            <a:off x="9753983" y="109181"/>
            <a:ext cx="2099259" cy="6585045"/>
          </a:xfrm>
          <a:prstGeom prst="rect">
            <a:avLst/>
          </a:prstGeom>
        </p:spPr>
      </p:pic>
    </p:spTree>
    <p:extLst>
      <p:ext uri="{BB962C8B-B14F-4D97-AF65-F5344CB8AC3E}">
        <p14:creationId xmlns:p14="http://schemas.microsoft.com/office/powerpoint/2010/main" val="19123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3316" y="350092"/>
            <a:ext cx="2197100" cy="6121400"/>
          </a:xfrm>
          <a:prstGeom prst="rect">
            <a:avLst/>
          </a:prstGeom>
        </p:spPr>
      </p:pic>
      <p:pic>
        <p:nvPicPr>
          <p:cNvPr id="3" name="Picture 2"/>
          <p:cNvPicPr>
            <a:picLocks noChangeAspect="1"/>
          </p:cNvPicPr>
          <p:nvPr/>
        </p:nvPicPr>
        <p:blipFill>
          <a:blip r:embed="rId3"/>
          <a:stretch>
            <a:fillRect/>
          </a:stretch>
        </p:blipFill>
        <p:spPr>
          <a:xfrm>
            <a:off x="5851942" y="679621"/>
            <a:ext cx="2386785" cy="3524486"/>
          </a:xfrm>
          <a:prstGeom prst="rect">
            <a:avLst/>
          </a:prstGeom>
        </p:spPr>
      </p:pic>
      <p:pic>
        <p:nvPicPr>
          <p:cNvPr id="4" name="Picture 3"/>
          <p:cNvPicPr>
            <a:picLocks noChangeAspect="1"/>
          </p:cNvPicPr>
          <p:nvPr/>
        </p:nvPicPr>
        <p:blipFill>
          <a:blip r:embed="rId4"/>
          <a:stretch>
            <a:fillRect/>
          </a:stretch>
        </p:blipFill>
        <p:spPr>
          <a:xfrm>
            <a:off x="714420" y="679621"/>
            <a:ext cx="1940813" cy="2916522"/>
          </a:xfrm>
          <a:prstGeom prst="rect">
            <a:avLst/>
          </a:prstGeom>
        </p:spPr>
      </p:pic>
      <p:sp>
        <p:nvSpPr>
          <p:cNvPr id="6" name="TextBox 5"/>
          <p:cNvSpPr txBox="1"/>
          <p:nvPr/>
        </p:nvSpPr>
        <p:spPr>
          <a:xfrm>
            <a:off x="5851942" y="4430911"/>
            <a:ext cx="3588620" cy="646331"/>
          </a:xfrm>
          <a:prstGeom prst="rect">
            <a:avLst/>
          </a:prstGeom>
          <a:noFill/>
        </p:spPr>
        <p:txBody>
          <a:bodyPr wrap="square" rtlCol="0">
            <a:spAutoFit/>
          </a:bodyPr>
          <a:lstStyle/>
          <a:p>
            <a:r>
              <a:rPr lang="en-US" dirty="0" smtClean="0"/>
              <a:t>#</a:t>
            </a:r>
            <a:r>
              <a:rPr lang="en-US" dirty="0" err="1" smtClean="0"/>
              <a:t>PriotrRachkovsky</a:t>
            </a:r>
            <a:r>
              <a:rPr lang="en-US" dirty="0" smtClean="0"/>
              <a:t>, #</a:t>
            </a:r>
            <a:r>
              <a:rPr lang="en-US" dirty="0" err="1" smtClean="0"/>
              <a:t>LordAlfredDouglas</a:t>
            </a:r>
            <a:r>
              <a:rPr lang="en-US" dirty="0" smtClean="0"/>
              <a:t>, #</a:t>
            </a:r>
            <a:r>
              <a:rPr lang="en-US" dirty="0" err="1" smtClean="0"/>
              <a:t>DavidDuke</a:t>
            </a:r>
            <a:r>
              <a:rPr lang="en-US" dirty="0" smtClean="0"/>
              <a:t> </a:t>
            </a:r>
            <a:endParaRPr lang="en-US" dirty="0"/>
          </a:p>
        </p:txBody>
      </p:sp>
    </p:spTree>
    <p:extLst>
      <p:ext uri="{BB962C8B-B14F-4D97-AF65-F5344CB8AC3E}">
        <p14:creationId xmlns:p14="http://schemas.microsoft.com/office/powerpoint/2010/main" val="18641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3631" y="428347"/>
            <a:ext cx="3187700" cy="3810000"/>
          </a:xfrm>
          <a:prstGeom prst="rect">
            <a:avLst/>
          </a:prstGeom>
        </p:spPr>
      </p:pic>
      <p:sp>
        <p:nvSpPr>
          <p:cNvPr id="3" name="Rectangle 2"/>
          <p:cNvSpPr/>
          <p:nvPr/>
        </p:nvSpPr>
        <p:spPr>
          <a:xfrm>
            <a:off x="3907809" y="428347"/>
            <a:ext cx="4007892" cy="4102710"/>
          </a:xfrm>
          <a:prstGeom prst="rect">
            <a:avLst/>
          </a:prstGeom>
        </p:spPr>
        <p:txBody>
          <a:bodyPr wrap="square">
            <a:spAutoFit/>
          </a:bodyPr>
          <a:lstStyle/>
          <a:p>
            <a:r>
              <a:rPr lang="en-US" dirty="0" smtClean="0">
                <a:latin typeface="Calibri" charset="0"/>
                <a:ea typeface="Calibri" charset="0"/>
                <a:cs typeface="Times New Roman" charset="0"/>
              </a:rPr>
              <a:t>“. . . earlier </a:t>
            </a:r>
            <a:r>
              <a:rPr lang="en-US" dirty="0">
                <a:latin typeface="Calibri" charset="0"/>
                <a:ea typeface="Calibri" charset="0"/>
                <a:cs typeface="Times New Roman" charset="0"/>
              </a:rPr>
              <a:t>movements felt that they stood for causes and personal types that were still in possession of their country—that they were fending off threats to a still well established way of life in in which they played an important part. </a:t>
            </a:r>
            <a:endParaRPr lang="en-US" sz="1600" dirty="0">
              <a:latin typeface="Calibri" charset="0"/>
              <a:ea typeface="Calibri" charset="0"/>
              <a:cs typeface="Times New Roman" charset="0"/>
            </a:endParaRPr>
          </a:p>
          <a:p>
            <a:r>
              <a:rPr lang="en-US" dirty="0">
                <a:latin typeface="Calibri" charset="0"/>
                <a:ea typeface="Calibri" charset="0"/>
                <a:cs typeface="Times New Roman" charset="0"/>
              </a:rPr>
              <a:t> </a:t>
            </a:r>
            <a:endParaRPr lang="en-US" sz="1600" dirty="0">
              <a:latin typeface="Calibri" charset="0"/>
              <a:ea typeface="Calibri" charset="0"/>
              <a:cs typeface="Times New Roman" charset="0"/>
            </a:endParaRPr>
          </a:p>
          <a:p>
            <a:r>
              <a:rPr lang="en-US" dirty="0">
                <a:latin typeface="Calibri" charset="0"/>
                <a:ea typeface="Calibri" charset="0"/>
                <a:cs typeface="Times New Roman" charset="0"/>
              </a:rPr>
              <a:t>But the modern right wing . . . feels dispossessed: America has been largely taken away from them and their kind, thought they are determined to try to repossess it and to prevent the final destructive act of subversion.” [23]</a:t>
            </a:r>
            <a:endParaRPr lang="en-US" sz="1600" dirty="0">
              <a:effectLst/>
              <a:latin typeface="Calibri" charset="0"/>
              <a:ea typeface="Calibri" charset="0"/>
              <a:cs typeface="Times New Roman" charset="0"/>
            </a:endParaRPr>
          </a:p>
        </p:txBody>
      </p:sp>
      <p:sp>
        <p:nvSpPr>
          <p:cNvPr id="4" name="TextBox 3"/>
          <p:cNvSpPr txBox="1"/>
          <p:nvPr/>
        </p:nvSpPr>
        <p:spPr>
          <a:xfrm>
            <a:off x="2450436" y="4346391"/>
            <a:ext cx="2183642" cy="369332"/>
          </a:xfrm>
          <a:prstGeom prst="rect">
            <a:avLst/>
          </a:prstGeom>
          <a:noFill/>
        </p:spPr>
        <p:txBody>
          <a:bodyPr wrap="square" rtlCol="0">
            <a:spAutoFit/>
          </a:bodyPr>
          <a:lstStyle/>
          <a:p>
            <a:r>
              <a:rPr lang="en-US" dirty="0" smtClean="0"/>
              <a:t>#</a:t>
            </a:r>
            <a:r>
              <a:rPr lang="en-US" dirty="0" err="1" smtClean="0"/>
              <a:t>RichardHofstadter</a:t>
            </a:r>
            <a:endParaRPr lang="en-US" dirty="0"/>
          </a:p>
        </p:txBody>
      </p:sp>
    </p:spTree>
    <p:extLst>
      <p:ext uri="{BB962C8B-B14F-4D97-AF65-F5344CB8AC3E}">
        <p14:creationId xmlns:p14="http://schemas.microsoft.com/office/powerpoint/2010/main" val="735593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4459" y="532998"/>
            <a:ext cx="8005075" cy="5588875"/>
          </a:xfrm>
          <a:prstGeom prst="rect">
            <a:avLst/>
          </a:prstGeom>
        </p:spPr>
      </p:pic>
      <p:sp>
        <p:nvSpPr>
          <p:cNvPr id="3" name="TextBox 2"/>
          <p:cNvSpPr txBox="1"/>
          <p:nvPr/>
        </p:nvSpPr>
        <p:spPr>
          <a:xfrm>
            <a:off x="2538483" y="6291617"/>
            <a:ext cx="5622878" cy="369332"/>
          </a:xfrm>
          <a:prstGeom prst="rect">
            <a:avLst/>
          </a:prstGeom>
          <a:noFill/>
        </p:spPr>
        <p:txBody>
          <a:bodyPr wrap="square" rtlCol="0">
            <a:spAutoFit/>
          </a:bodyPr>
          <a:lstStyle/>
          <a:p>
            <a:r>
              <a:rPr lang="en-US" dirty="0" smtClean="0"/>
              <a:t>#</a:t>
            </a:r>
            <a:r>
              <a:rPr lang="en-US" dirty="0" err="1" smtClean="0"/>
              <a:t>CharlesLindberghSr</a:t>
            </a:r>
            <a:r>
              <a:rPr lang="en-US" dirty="0" smtClean="0"/>
              <a:t>, #</a:t>
            </a:r>
            <a:r>
              <a:rPr lang="en-US" dirty="0" err="1" smtClean="0"/>
              <a:t>CharlesLindberghJr</a:t>
            </a:r>
            <a:endParaRPr lang="en-US" dirty="0"/>
          </a:p>
        </p:txBody>
      </p:sp>
    </p:spTree>
    <p:extLst>
      <p:ext uri="{BB962C8B-B14F-4D97-AF65-F5344CB8AC3E}">
        <p14:creationId xmlns:p14="http://schemas.microsoft.com/office/powerpoint/2010/main" val="1310536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I transforms the United States</a:t>
            </a:r>
            <a:endParaRPr lang="en-US" dirty="0"/>
          </a:p>
        </p:txBody>
      </p:sp>
      <p:sp>
        <p:nvSpPr>
          <p:cNvPr id="3" name="Content Placeholder 2"/>
          <p:cNvSpPr>
            <a:spLocks noGrp="1"/>
          </p:cNvSpPr>
          <p:nvPr>
            <p:ph idx="1"/>
          </p:nvPr>
        </p:nvSpPr>
        <p:spPr>
          <a:xfrm>
            <a:off x="724469" y="1690688"/>
            <a:ext cx="5371531" cy="2978387"/>
          </a:xfrm>
        </p:spPr>
        <p:txBody>
          <a:bodyPr>
            <a:normAutofit fontScale="92500" lnSpcReduction="20000"/>
          </a:bodyPr>
          <a:lstStyle/>
          <a:p>
            <a:pPr algn="r"/>
            <a:r>
              <a:rPr lang="en-US" dirty="0" smtClean="0"/>
              <a:t>Federal government takes over the economy</a:t>
            </a:r>
          </a:p>
          <a:p>
            <a:pPr algn="r"/>
            <a:r>
              <a:rPr lang="en-US" dirty="0" smtClean="0"/>
              <a:t>Government creates its own propaganda arm</a:t>
            </a:r>
          </a:p>
          <a:p>
            <a:pPr algn="r"/>
            <a:r>
              <a:rPr lang="en-US" dirty="0" smtClean="0"/>
              <a:t>Passes laws managing and punishing dissent</a:t>
            </a:r>
          </a:p>
          <a:p>
            <a:pPr algn="r"/>
            <a:r>
              <a:rPr lang="en-US" dirty="0" smtClean="0"/>
              <a:t>Directs Americans in almost every aspect of life</a:t>
            </a:r>
          </a:p>
          <a:p>
            <a:pPr algn="r"/>
            <a:endParaRPr lang="en-US" dirty="0"/>
          </a:p>
        </p:txBody>
      </p:sp>
      <p:pic>
        <p:nvPicPr>
          <p:cNvPr id="4" name="Picture 3"/>
          <p:cNvPicPr>
            <a:picLocks noChangeAspect="1"/>
          </p:cNvPicPr>
          <p:nvPr/>
        </p:nvPicPr>
        <p:blipFill>
          <a:blip r:embed="rId2"/>
          <a:stretch>
            <a:fillRect/>
          </a:stretch>
        </p:blipFill>
        <p:spPr>
          <a:xfrm>
            <a:off x="7681568" y="1590355"/>
            <a:ext cx="2760547" cy="4186830"/>
          </a:xfrm>
          <a:prstGeom prst="rect">
            <a:avLst/>
          </a:prstGeom>
        </p:spPr>
      </p:pic>
      <p:pic>
        <p:nvPicPr>
          <p:cNvPr id="5" name="Picture 4"/>
          <p:cNvPicPr>
            <a:picLocks noChangeAspect="1"/>
          </p:cNvPicPr>
          <p:nvPr/>
        </p:nvPicPr>
        <p:blipFill>
          <a:blip r:embed="rId3"/>
          <a:stretch>
            <a:fillRect/>
          </a:stretch>
        </p:blipFill>
        <p:spPr>
          <a:xfrm>
            <a:off x="10597202" y="2408144"/>
            <a:ext cx="1196809" cy="1813347"/>
          </a:xfrm>
          <a:prstGeom prst="rect">
            <a:avLst/>
          </a:prstGeom>
        </p:spPr>
      </p:pic>
      <p:pic>
        <p:nvPicPr>
          <p:cNvPr id="6" name="Picture 5"/>
          <p:cNvPicPr>
            <a:picLocks noChangeAspect="1"/>
          </p:cNvPicPr>
          <p:nvPr/>
        </p:nvPicPr>
        <p:blipFill>
          <a:blip r:embed="rId4"/>
          <a:stretch>
            <a:fillRect/>
          </a:stretch>
        </p:blipFill>
        <p:spPr>
          <a:xfrm>
            <a:off x="6280854" y="2408144"/>
            <a:ext cx="1286983" cy="1919051"/>
          </a:xfrm>
          <a:prstGeom prst="rect">
            <a:avLst/>
          </a:prstGeom>
        </p:spPr>
      </p:pic>
    </p:spTree>
    <p:extLst>
      <p:ext uri="{BB962C8B-B14F-4D97-AF65-F5344CB8AC3E}">
        <p14:creationId xmlns:p14="http://schemas.microsoft.com/office/powerpoint/2010/main" val="1005533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piracyTMP" id="{6B652D9D-CAE1-C841-B491-1D6C98E2C645}" vid="{9EE4BACB-6C75-C64B-9C66-3D8F6C574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921</TotalTime>
  <Words>845</Words>
  <Application>Microsoft Macintosh PowerPoint</Application>
  <PresentationFormat>Widescreen</PresentationFormat>
  <Paragraphs>88</Paragraphs>
  <Slides>28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Mangal</vt:lpstr>
      <vt:lpstr>ＭＳ Ｐゴシック</vt:lpstr>
      <vt:lpstr>Times New Roman</vt:lpstr>
      <vt:lpstr>Yu Gothic</vt:lpstr>
      <vt:lpstr>Office Theme</vt:lpstr>
      <vt:lpstr>PowerPoint Presentation</vt:lpstr>
      <vt:lpstr>PowerPoint Presentation</vt:lpstr>
      <vt:lpstr>PowerPoint Presentation</vt:lpstr>
      <vt:lpstr>Freemasons and Anti-Masons</vt:lpstr>
      <vt:lpstr>PowerPoint Presentation</vt:lpstr>
      <vt:lpstr>PowerPoint Presentation</vt:lpstr>
      <vt:lpstr>PowerPoint Presentation</vt:lpstr>
      <vt:lpstr>PowerPoint Presentation</vt:lpstr>
      <vt:lpstr>World War I transforms the United States</vt:lpstr>
      <vt:lpstr> Road to World War I</vt:lpstr>
      <vt:lpstr>Case for US intervention</vt:lpstr>
      <vt:lpstr>Millions of Americans opposed US intervention in World War I</vt:lpstr>
      <vt:lpstr>U.S. trade with Europe during the First World War</vt:lpstr>
      <vt:lpstr>PowerPoint Presentation</vt:lpstr>
      <vt:lpstr>The Committee for Public Information</vt:lpstr>
      <vt:lpstr>German = Hun</vt:lpstr>
      <vt:lpstr>PowerPoint Presentation</vt:lpstr>
      <vt:lpstr>The Espionage Act of June 15, 1917 </vt:lpstr>
      <vt:lpstr>PowerPoint Presentation</vt:lpstr>
      <vt:lpstr>Sedition panic in Montana www.seditionproject.net</vt:lpstr>
      <vt:lpstr>Schenck vs. United States, 1919</vt:lpstr>
      <vt:lpstr>PowerPoint Presentation</vt:lpstr>
      <vt:lpstr>PowerPoint Presentation</vt:lpstr>
      <vt:lpstr>Woodrow Wilson’s gatekeepers</vt:lpstr>
      <vt:lpstr>Post World War I conspiracy hunters</vt:lpstr>
      <vt:lpstr>The Nye Committee could not prove . . . </vt:lpstr>
      <vt:lpstr>But the Nye Committee did . . . </vt:lpstr>
      <vt:lpstr>And the Nye Committee . . . </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103</cp:revision>
  <dcterms:created xsi:type="dcterms:W3CDTF">2016-06-29T04:32:00Z</dcterms:created>
  <dcterms:modified xsi:type="dcterms:W3CDTF">2017-04-17T00:58:35Z</dcterms:modified>
</cp:coreProperties>
</file>