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1"/>
  </p:sldMasterIdLst>
  <p:notesMasterIdLst>
    <p:notesMasterId r:id="rId22"/>
  </p:notesMasterIdLst>
  <p:sldIdLst>
    <p:sldId id="279" r:id="rId2"/>
    <p:sldId id="280" r:id="rId3"/>
    <p:sldId id="258" r:id="rId4"/>
    <p:sldId id="259" r:id="rId5"/>
    <p:sldId id="261" r:id="rId6"/>
    <p:sldId id="260" r:id="rId7"/>
    <p:sldId id="262" r:id="rId8"/>
    <p:sldId id="263" r:id="rId9"/>
    <p:sldId id="264" r:id="rId10"/>
    <p:sldId id="265" r:id="rId11"/>
    <p:sldId id="267" r:id="rId12"/>
    <p:sldId id="268" r:id="rId13"/>
    <p:sldId id="275" r:id="rId14"/>
    <p:sldId id="272" r:id="rId15"/>
    <p:sldId id="277" r:id="rId16"/>
    <p:sldId id="274" r:id="rId17"/>
    <p:sldId id="270" r:id="rId18"/>
    <p:sldId id="276" r:id="rId19"/>
    <p:sldId id="26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86"/>
    <p:restoredTop sz="94620"/>
  </p:normalViewPr>
  <p:slideViewPr>
    <p:cSldViewPr snapToGrid="0" snapToObjects="1">
      <p:cViewPr varScale="1">
        <p:scale>
          <a:sx n="162" d="100"/>
          <a:sy n="162" d="100"/>
        </p:scale>
        <p:origin x="11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ACE5-2A50-6E40-9B38-6385B2B370E3}" type="datetimeFigureOut">
              <a:rPr lang="en-US" smtClean="0"/>
              <a:t>5/31/18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3CB88-0276-DF41-A2FE-46C318B34F41}" type="slidenum">
              <a:rPr lang="en-US" smtClean="0"/>
              <a:t>‹#›</a:t>
            </a:fld>
            <a:endParaRPr lang="en-US"/>
          </a:p>
        </p:txBody>
      </p:sp>
    </p:spTree>
    <p:extLst>
      <p:ext uri="{BB962C8B-B14F-4D97-AF65-F5344CB8AC3E}">
        <p14:creationId xmlns:p14="http://schemas.microsoft.com/office/powerpoint/2010/main" val="80168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B64E51-DD8B-FF46-9A13-90A7250BAA12}" type="datetimeFigureOut">
              <a:rPr lang="en-US" smtClean="0"/>
              <a:t>5/31/18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47426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64E51-DD8B-FF46-9A13-90A7250BAA12}" type="datetimeFigureOut">
              <a:rPr lang="en-US" smtClean="0"/>
              <a:t>5/31/18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83441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64E51-DD8B-FF46-9A13-90A7250BAA12}" type="datetimeFigureOut">
              <a:rPr lang="en-US" smtClean="0"/>
              <a:t>5/31/18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73040804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64E51-DD8B-FF46-9A13-90A7250BAA12}" type="datetimeFigureOut">
              <a:rPr lang="en-US" smtClean="0"/>
              <a:t>5/31/18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25294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64E51-DD8B-FF46-9A13-90A7250BAA12}" type="datetimeFigureOut">
              <a:rPr lang="en-US" smtClean="0"/>
              <a:t>5/31/18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3136194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64E51-DD8B-FF46-9A13-90A7250BAA12}" type="datetimeFigureOut">
              <a:rPr lang="en-US" smtClean="0"/>
              <a:t>5/31/18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86948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64E51-DD8B-FF46-9A13-90A7250BAA12}" type="datetimeFigureOut">
              <a:rPr lang="en-US" smtClean="0"/>
              <a:t>5/31/18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55559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64E51-DD8B-FF46-9A13-90A7250BAA12}" type="datetimeFigureOut">
              <a:rPr lang="en-US" smtClean="0"/>
              <a:t>5/31/18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57527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64E51-DD8B-FF46-9A13-90A7250BAA12}" type="datetimeFigureOut">
              <a:rPr lang="en-US" smtClean="0"/>
              <a:t>5/31/18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68236984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B64E51-DD8B-FF46-9A13-90A7250BAA12}" type="datetimeFigureOut">
              <a:rPr lang="en-US" smtClean="0"/>
              <a:t>5/31/18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0273603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B64E51-DD8B-FF46-9A13-90A7250BAA12}" type="datetimeFigureOut">
              <a:rPr lang="en-US" smtClean="0"/>
              <a:t>5/31/18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07698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64E51-DD8B-FF46-9A13-90A7250BAA12}" type="datetimeFigureOut">
              <a:rPr lang="en-US" smtClean="0"/>
              <a:t>5/31/18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18CAE-4A99-254E-971A-25858C6A6D37}" type="slidenum">
              <a:rPr lang="en-US" smtClean="0"/>
              <a:t>‹#›</a:t>
            </a:fld>
            <a:endParaRPr lang="en-US"/>
          </a:p>
        </p:txBody>
      </p:sp>
    </p:spTree>
    <p:extLst>
      <p:ext uri="{BB962C8B-B14F-4D97-AF65-F5344CB8AC3E}">
        <p14:creationId xmlns:p14="http://schemas.microsoft.com/office/powerpoint/2010/main" val="195122434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4.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4.xm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45328-C35C-B94D-A6DE-E612EBEFEB11}"/>
              </a:ext>
            </a:extLst>
          </p:cNvPr>
          <p:cNvSpPr/>
          <p:nvPr/>
        </p:nvSpPr>
        <p:spPr>
          <a:xfrm>
            <a:off x="847493" y="769621"/>
            <a:ext cx="4114800" cy="4917500"/>
          </a:xfrm>
          <a:prstGeom prst="rect">
            <a:avLst/>
          </a:prstGeom>
        </p:spPr>
        <p:txBody>
          <a:bodyPr wrap="square">
            <a:spAutoFit/>
          </a:bodyPr>
          <a:lstStyle/>
          <a:p>
            <a:r>
              <a:rPr lang="en-US" dirty="0">
                <a:solidFill>
                  <a:srgbClr val="2D3B45"/>
                </a:solidFill>
                <a:latin typeface="LatoWeb"/>
              </a:rPr>
              <a:t>Your final examination will take place on Tuesday, June 12 @ 4:00–7:00 p.m. </a:t>
            </a:r>
          </a:p>
          <a:p>
            <a:endParaRPr lang="en-US" dirty="0">
              <a:solidFill>
                <a:srgbClr val="2D3B45"/>
              </a:solidFill>
              <a:latin typeface="LatoWeb"/>
            </a:endParaRPr>
          </a:p>
          <a:p>
            <a:r>
              <a:rPr lang="en-US" dirty="0">
                <a:solidFill>
                  <a:srgbClr val="2D3B45"/>
                </a:solidFill>
                <a:latin typeface="LatoWeb"/>
              </a:rPr>
              <a:t>It will consist of a blue book essay that tests your familiarity with the basic arguments of your six course authors about conspiracy theories: Sunstein/</a:t>
            </a:r>
            <a:r>
              <a:rPr lang="en-US" dirty="0" err="1">
                <a:solidFill>
                  <a:srgbClr val="2D3B45"/>
                </a:solidFill>
                <a:latin typeface="LatoWeb"/>
              </a:rPr>
              <a:t>Vermeule</a:t>
            </a:r>
            <a:r>
              <a:rPr lang="en-US" dirty="0">
                <a:solidFill>
                  <a:srgbClr val="2D3B45"/>
                </a:solidFill>
                <a:latin typeface="LatoWeb"/>
              </a:rPr>
              <a:t>, Hofstadter, Walker, Olmsted, and </a:t>
            </a:r>
            <a:r>
              <a:rPr lang="en-US" dirty="0" err="1">
                <a:solidFill>
                  <a:srgbClr val="2D3B45"/>
                </a:solidFill>
                <a:latin typeface="LatoWeb"/>
              </a:rPr>
              <a:t>Aaronovitch</a:t>
            </a:r>
            <a:r>
              <a:rPr lang="en-US" dirty="0">
                <a:solidFill>
                  <a:srgbClr val="2D3B45"/>
                </a:solidFill>
                <a:latin typeface="LatoWeb"/>
              </a:rPr>
              <a:t>.</a:t>
            </a:r>
          </a:p>
          <a:p>
            <a:endParaRPr lang="en-US" dirty="0">
              <a:solidFill>
                <a:srgbClr val="2D3B45"/>
              </a:solidFill>
              <a:latin typeface="LatoWeb"/>
            </a:endParaRPr>
          </a:p>
          <a:p>
            <a:r>
              <a:rPr lang="en-US" dirty="0">
                <a:solidFill>
                  <a:srgbClr val="2D3B45"/>
                </a:solidFill>
                <a:latin typeface="LatoWeb"/>
              </a:rPr>
              <a:t>So be sure to review Sunstein/</a:t>
            </a:r>
            <a:r>
              <a:rPr lang="en-US" dirty="0" err="1">
                <a:solidFill>
                  <a:srgbClr val="2D3B45"/>
                </a:solidFill>
                <a:latin typeface="LatoWeb"/>
              </a:rPr>
              <a:t>Vermeule’s</a:t>
            </a:r>
            <a:r>
              <a:rPr lang="en-US" dirty="0">
                <a:solidFill>
                  <a:srgbClr val="2D3B45"/>
                </a:solidFill>
                <a:latin typeface="LatoWeb"/>
              </a:rPr>
              <a:t> entire essay, Hofstadter’s “Paranoid Style” essay, the introductions to Walker and Olmsted, and the last chapter of </a:t>
            </a:r>
            <a:r>
              <a:rPr lang="en-US" dirty="0" err="1">
                <a:solidFill>
                  <a:srgbClr val="2D3B45"/>
                </a:solidFill>
                <a:latin typeface="LatoWeb"/>
              </a:rPr>
              <a:t>Aaronovitch</a:t>
            </a:r>
            <a:r>
              <a:rPr lang="en-US" dirty="0">
                <a:solidFill>
                  <a:srgbClr val="2D3B45"/>
                </a:solidFill>
                <a:latin typeface="LatoWeb"/>
              </a:rPr>
              <a:t> (“Bedtime Story”). Anticipate an essay question that asks you to compare and contrast these variant ideas.</a:t>
            </a:r>
          </a:p>
        </p:txBody>
      </p:sp>
    </p:spTree>
    <p:extLst>
      <p:ext uri="{BB962C8B-B14F-4D97-AF65-F5344CB8AC3E}">
        <p14:creationId xmlns:p14="http://schemas.microsoft.com/office/powerpoint/2010/main" val="3077792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82" y="407790"/>
            <a:ext cx="5912224" cy="1112716"/>
          </a:xfrm>
        </p:spPr>
        <p:txBody>
          <a:bodyPr/>
          <a:lstStyle/>
          <a:p>
            <a:r>
              <a:rPr lang="en-US" dirty="0"/>
              <a:t>Counter-speech</a:t>
            </a:r>
          </a:p>
        </p:txBody>
      </p:sp>
      <p:sp>
        <p:nvSpPr>
          <p:cNvPr id="3" name="Content Placeholder 2"/>
          <p:cNvSpPr>
            <a:spLocks noGrp="1"/>
          </p:cNvSpPr>
          <p:nvPr>
            <p:ph sz="half" idx="1"/>
          </p:nvPr>
        </p:nvSpPr>
        <p:spPr>
          <a:xfrm>
            <a:off x="6580094" y="1700494"/>
            <a:ext cx="4773706" cy="2491347"/>
          </a:xfrm>
        </p:spPr>
        <p:txBody>
          <a:bodyPr/>
          <a:lstStyle/>
          <a:p>
            <a:r>
              <a:rPr lang="en-US" dirty="0"/>
              <a:t>Release more government information that might discredit conspiracy theories</a:t>
            </a:r>
          </a:p>
        </p:txBody>
      </p:sp>
      <p:pic>
        <p:nvPicPr>
          <p:cNvPr id="4" name="Picture 3"/>
          <p:cNvPicPr>
            <a:picLocks noChangeAspect="1"/>
          </p:cNvPicPr>
          <p:nvPr/>
        </p:nvPicPr>
        <p:blipFill>
          <a:blip r:embed="rId2"/>
          <a:stretch>
            <a:fillRect/>
          </a:stretch>
        </p:blipFill>
        <p:spPr>
          <a:xfrm>
            <a:off x="1618322" y="1690688"/>
            <a:ext cx="4477678" cy="2303088"/>
          </a:xfrm>
          <a:prstGeom prst="rect">
            <a:avLst/>
          </a:prstGeom>
        </p:spPr>
      </p:pic>
      <p:pic>
        <p:nvPicPr>
          <p:cNvPr id="6" name="Picture 5"/>
          <p:cNvPicPr>
            <a:picLocks noChangeAspect="1"/>
          </p:cNvPicPr>
          <p:nvPr/>
        </p:nvPicPr>
        <p:blipFill>
          <a:blip r:embed="rId3"/>
          <a:stretch>
            <a:fillRect/>
          </a:stretch>
        </p:blipFill>
        <p:spPr>
          <a:xfrm>
            <a:off x="1618322" y="4206623"/>
            <a:ext cx="4477678" cy="2225432"/>
          </a:xfrm>
          <a:prstGeom prst="rect">
            <a:avLst/>
          </a:prstGeom>
        </p:spPr>
      </p:pic>
      <p:sp>
        <p:nvSpPr>
          <p:cNvPr id="7" name="TextBox 6"/>
          <p:cNvSpPr txBox="1"/>
          <p:nvPr/>
        </p:nvSpPr>
        <p:spPr>
          <a:xfrm>
            <a:off x="6225989" y="5785724"/>
            <a:ext cx="3684494" cy="646331"/>
          </a:xfrm>
          <a:prstGeom prst="rect">
            <a:avLst/>
          </a:prstGeom>
          <a:noFill/>
        </p:spPr>
        <p:txBody>
          <a:bodyPr wrap="square" rtlCol="0">
            <a:spAutoFit/>
          </a:bodyPr>
          <a:lstStyle/>
          <a:p>
            <a:r>
              <a:rPr lang="en-US" dirty="0"/>
              <a:t>In 2006 the Pentagon released video of Flight 77 hitting </a:t>
            </a:r>
            <a:r>
              <a:rPr lang="en-US"/>
              <a:t>the Pentagon</a:t>
            </a:r>
          </a:p>
        </p:txBody>
      </p:sp>
    </p:spTree>
    <p:extLst>
      <p:ext uri="{BB962C8B-B14F-4D97-AF65-F5344CB8AC3E}">
        <p14:creationId xmlns:p14="http://schemas.microsoft.com/office/powerpoint/2010/main" val="135923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29" y="501920"/>
            <a:ext cx="5912224" cy="1112716"/>
          </a:xfrm>
        </p:spPr>
        <p:txBody>
          <a:bodyPr/>
          <a:lstStyle/>
          <a:p>
            <a:pPr algn="r"/>
            <a:r>
              <a:rPr lang="en-US" dirty="0"/>
              <a:t>Interventions</a:t>
            </a:r>
          </a:p>
        </p:txBody>
      </p:sp>
      <p:sp>
        <p:nvSpPr>
          <p:cNvPr id="3" name="Content Placeholder 2"/>
          <p:cNvSpPr>
            <a:spLocks noGrp="1"/>
          </p:cNvSpPr>
          <p:nvPr>
            <p:ph sz="half" idx="1"/>
          </p:nvPr>
        </p:nvSpPr>
        <p:spPr>
          <a:xfrm>
            <a:off x="1147481" y="1520507"/>
            <a:ext cx="5347447" cy="3871764"/>
          </a:xfrm>
        </p:spPr>
        <p:txBody>
          <a:bodyPr>
            <a:normAutofit/>
          </a:bodyPr>
          <a:lstStyle/>
          <a:p>
            <a:pPr algn="r"/>
            <a:r>
              <a:rPr lang="en-US"/>
              <a:t>“Government agents (and their allies) might enter chat rooms, online social networks, or even real-space groups and attempt to undermine percolating conspiracy theories by raising doubts about their factual premises, causal logic or implications for political action.”</a:t>
            </a:r>
          </a:p>
        </p:txBody>
      </p:sp>
      <p:pic>
        <p:nvPicPr>
          <p:cNvPr id="5" name="Picture 4"/>
          <p:cNvPicPr>
            <a:picLocks noChangeAspect="1"/>
          </p:cNvPicPr>
          <p:nvPr/>
        </p:nvPicPr>
        <p:blipFill>
          <a:blip r:embed="rId2"/>
          <a:stretch>
            <a:fillRect/>
          </a:stretch>
        </p:blipFill>
        <p:spPr>
          <a:xfrm>
            <a:off x="6736975" y="1713483"/>
            <a:ext cx="4643345" cy="3103552"/>
          </a:xfrm>
          <a:prstGeom prst="rect">
            <a:avLst/>
          </a:prstGeom>
        </p:spPr>
      </p:pic>
    </p:spTree>
    <p:extLst>
      <p:ext uri="{BB962C8B-B14F-4D97-AF65-F5344CB8AC3E}">
        <p14:creationId xmlns:p14="http://schemas.microsoft.com/office/powerpoint/2010/main" val="147620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Richard Hofstadter</a:t>
            </a:r>
          </a:p>
        </p:txBody>
      </p:sp>
      <p:sp>
        <p:nvSpPr>
          <p:cNvPr id="3" name="Content Placeholder 2"/>
          <p:cNvSpPr>
            <a:spLocks noGrp="1"/>
          </p:cNvSpPr>
          <p:nvPr>
            <p:ph sz="half" idx="1"/>
          </p:nvPr>
        </p:nvSpPr>
        <p:spPr>
          <a:xfrm>
            <a:off x="838200" y="1606364"/>
            <a:ext cx="5428129" cy="4351338"/>
          </a:xfrm>
        </p:spPr>
        <p:txBody>
          <a:bodyPr/>
          <a:lstStyle/>
          <a:p>
            <a:r>
              <a:rPr lang="en-US" dirty="0"/>
              <a:t>One of the “consensus” historians</a:t>
            </a:r>
          </a:p>
          <a:p>
            <a:r>
              <a:rPr lang="en-US" dirty="0"/>
              <a:t>Identified the “paranoid style” as taking paranoia from personal to national terms</a:t>
            </a:r>
          </a:p>
          <a:p>
            <a:r>
              <a:rPr lang="en-US" dirty="0"/>
              <a:t>Paranoid Style sees the conspiracy as the “motive force” of history</a:t>
            </a:r>
          </a:p>
          <a:p>
            <a:r>
              <a:rPr lang="en-US" dirty="0"/>
              <a:t>RH saw conspiracy movements as motivated by the “status anxieties” of their participants</a:t>
            </a:r>
          </a:p>
          <a:p>
            <a:endParaRPr lang="en-US" dirty="0"/>
          </a:p>
        </p:txBody>
      </p:sp>
      <p:pic>
        <p:nvPicPr>
          <p:cNvPr id="5" name="Picture 4"/>
          <p:cNvPicPr>
            <a:picLocks noChangeAspect="1"/>
          </p:cNvPicPr>
          <p:nvPr/>
        </p:nvPicPr>
        <p:blipFill>
          <a:blip r:embed="rId2"/>
          <a:stretch>
            <a:fillRect/>
          </a:stretch>
        </p:blipFill>
        <p:spPr>
          <a:xfrm>
            <a:off x="6372150" y="1226741"/>
            <a:ext cx="2983044" cy="4566070"/>
          </a:xfrm>
          <a:prstGeom prst="rect">
            <a:avLst/>
          </a:prstGeom>
        </p:spPr>
      </p:pic>
      <p:pic>
        <p:nvPicPr>
          <p:cNvPr id="7" name="Picture 6"/>
          <p:cNvPicPr>
            <a:picLocks noChangeAspect="1"/>
          </p:cNvPicPr>
          <p:nvPr/>
        </p:nvPicPr>
        <p:blipFill>
          <a:blip r:embed="rId3"/>
          <a:stretch>
            <a:fillRect/>
          </a:stretch>
        </p:blipFill>
        <p:spPr>
          <a:xfrm>
            <a:off x="9124252" y="1690688"/>
            <a:ext cx="2057832" cy="2539626"/>
          </a:xfrm>
          <a:prstGeom prst="rect">
            <a:avLst/>
          </a:prstGeom>
        </p:spPr>
      </p:pic>
      <p:pic>
        <p:nvPicPr>
          <p:cNvPr id="8" name="Picture 7"/>
          <p:cNvPicPr>
            <a:picLocks noChangeAspect="1"/>
          </p:cNvPicPr>
          <p:nvPr/>
        </p:nvPicPr>
        <p:blipFill>
          <a:blip r:embed="rId4"/>
          <a:stretch>
            <a:fillRect/>
          </a:stretch>
        </p:blipFill>
        <p:spPr>
          <a:xfrm>
            <a:off x="8815840" y="4329952"/>
            <a:ext cx="2984439" cy="1988298"/>
          </a:xfrm>
          <a:prstGeom prst="rect">
            <a:avLst/>
          </a:prstGeom>
        </p:spPr>
      </p:pic>
    </p:spTree>
    <p:extLst>
      <p:ext uri="{BB962C8B-B14F-4D97-AF65-F5344CB8AC3E}">
        <p14:creationId xmlns:p14="http://schemas.microsoft.com/office/powerpoint/2010/main" val="1427516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2870" y="444086"/>
            <a:ext cx="4671391" cy="3054488"/>
          </a:xfrm>
        </p:spPr>
        <p:txBody>
          <a:bodyPr>
            <a:noAutofit/>
          </a:bodyPr>
          <a:lstStyle/>
          <a:p>
            <a:pPr marL="0" indent="0">
              <a:buNone/>
            </a:pPr>
            <a:r>
              <a:rPr lang="en-US" dirty="0"/>
              <a:t>“The distinguishing thing about the paranoid style is not that its exponents see conspiracies or plots here or there in history, but that they regard a ‘vast’ or ‘gigantic’ conspiracy as the motive force in historical events.”</a:t>
            </a:r>
            <a:br>
              <a:rPr lang="en-US" dirty="0"/>
            </a:br>
            <a:br>
              <a:rPr lang="en-US" dirty="0"/>
            </a:br>
            <a:r>
              <a:rPr lang="en-US" dirty="0"/>
              <a:t> #</a:t>
            </a:r>
            <a:r>
              <a:rPr lang="en-US" dirty="0" err="1"/>
              <a:t>Richard_Hoftstadter</a:t>
            </a:r>
            <a:r>
              <a:rPr lang="en-US" dirty="0"/>
              <a:t>, 1952</a:t>
            </a:r>
          </a:p>
        </p:txBody>
      </p:sp>
      <p:sp>
        <p:nvSpPr>
          <p:cNvPr id="4" name="TextBox 3"/>
          <p:cNvSpPr txBox="1"/>
          <p:nvPr/>
        </p:nvSpPr>
        <p:spPr>
          <a:xfrm>
            <a:off x="775253" y="444086"/>
            <a:ext cx="4721087" cy="3108543"/>
          </a:xfrm>
          <a:prstGeom prst="rect">
            <a:avLst/>
          </a:prstGeom>
          <a:noFill/>
        </p:spPr>
        <p:txBody>
          <a:bodyPr wrap="square" rtlCol="0">
            <a:spAutoFit/>
          </a:bodyPr>
          <a:lstStyle/>
          <a:p>
            <a:pPr algn="r"/>
            <a:r>
              <a:rPr lang="en-US" sz="2800" dirty="0"/>
              <a:t>“This must be the product of a great conspiracy, a conspiracy on a scale so immense as to dwarf any previous such venture in the history of man.”</a:t>
            </a:r>
            <a:br>
              <a:rPr lang="en-US" sz="2800" dirty="0"/>
            </a:br>
            <a:r>
              <a:rPr lang="en-US" sz="2800" dirty="0"/>
              <a:t> </a:t>
            </a:r>
            <a:br>
              <a:rPr lang="en-US" sz="2800" dirty="0"/>
            </a:br>
            <a:r>
              <a:rPr lang="en-US" sz="2800" dirty="0"/>
              <a:t>#</a:t>
            </a:r>
            <a:r>
              <a:rPr lang="en-US" sz="2800" dirty="0" err="1"/>
              <a:t>Joe_McCarthy</a:t>
            </a:r>
            <a:r>
              <a:rPr lang="en-US" sz="2800" dirty="0"/>
              <a:t>, 1951 </a:t>
            </a:r>
          </a:p>
        </p:txBody>
      </p:sp>
      <p:pic>
        <p:nvPicPr>
          <p:cNvPr id="5" name="Picture 4"/>
          <p:cNvPicPr>
            <a:picLocks noChangeAspect="1"/>
          </p:cNvPicPr>
          <p:nvPr/>
        </p:nvPicPr>
        <p:blipFill>
          <a:blip r:embed="rId2"/>
          <a:stretch>
            <a:fillRect/>
          </a:stretch>
        </p:blipFill>
        <p:spPr>
          <a:xfrm>
            <a:off x="1842052" y="3787508"/>
            <a:ext cx="3505201" cy="1974761"/>
          </a:xfrm>
          <a:prstGeom prst="rect">
            <a:avLst/>
          </a:prstGeom>
        </p:spPr>
      </p:pic>
    </p:spTree>
    <p:extLst>
      <p:ext uri="{BB962C8B-B14F-4D97-AF65-F5344CB8AC3E}">
        <p14:creationId xmlns:p14="http://schemas.microsoft.com/office/powerpoint/2010/main" val="121055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3166" y="188843"/>
            <a:ext cx="3926216" cy="6361464"/>
          </a:xfrm>
          <a:prstGeom prst="rect">
            <a:avLst/>
          </a:prstGeom>
        </p:spPr>
      </p:pic>
      <p:pic>
        <p:nvPicPr>
          <p:cNvPr id="6" name="Picture 5"/>
          <p:cNvPicPr>
            <a:picLocks noChangeAspect="1"/>
          </p:cNvPicPr>
          <p:nvPr/>
        </p:nvPicPr>
        <p:blipFill>
          <a:blip r:embed="rId3"/>
          <a:stretch>
            <a:fillRect/>
          </a:stretch>
        </p:blipFill>
        <p:spPr>
          <a:xfrm>
            <a:off x="5217149" y="526774"/>
            <a:ext cx="6158017" cy="4164496"/>
          </a:xfrm>
          <a:prstGeom prst="rect">
            <a:avLst/>
          </a:prstGeom>
        </p:spPr>
      </p:pic>
      <p:sp>
        <p:nvSpPr>
          <p:cNvPr id="7" name="TextBox 6"/>
          <p:cNvSpPr txBox="1"/>
          <p:nvPr/>
        </p:nvSpPr>
        <p:spPr>
          <a:xfrm>
            <a:off x="5387978" y="4933444"/>
            <a:ext cx="478072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Hofstadter notes that #anti-Masonry and #anti-Catholicism preoccupied much of 19</a:t>
            </a:r>
            <a:r>
              <a:rPr lang="en-US" baseline="30000" dirty="0"/>
              <a:t>th</a:t>
            </a:r>
            <a:r>
              <a:rPr lang="en-US" dirty="0"/>
              <a:t>-century American politics</a:t>
            </a:r>
          </a:p>
          <a:p>
            <a:pPr marL="285750" indent="-285750">
              <a:buFont typeface="Arial" panose="020B0604020202020204" pitchFamily="34" charset="0"/>
              <a:buChar char="•"/>
            </a:pPr>
            <a:r>
              <a:rPr lang="en-US" dirty="0"/>
              <a:t>But these movements saw outsiders as a threat to their society and </a:t>
            </a:r>
            <a:r>
              <a:rPr lang="en-US" dirty="0" err="1"/>
              <a:t>governmnt</a:t>
            </a:r>
            <a:endParaRPr lang="en-US" dirty="0"/>
          </a:p>
        </p:txBody>
      </p:sp>
    </p:spTree>
    <p:extLst>
      <p:ext uri="{BB962C8B-B14F-4D97-AF65-F5344CB8AC3E}">
        <p14:creationId xmlns:p14="http://schemas.microsoft.com/office/powerpoint/2010/main" val="160321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2D50-2BF3-D343-BF52-8E54FCAD264A}"/>
              </a:ext>
            </a:extLst>
          </p:cNvPr>
          <p:cNvSpPr>
            <a:spLocks noGrp="1"/>
          </p:cNvSpPr>
          <p:nvPr>
            <p:ph type="title"/>
          </p:nvPr>
        </p:nvSpPr>
        <p:spPr/>
        <p:txBody>
          <a:bodyPr/>
          <a:lstStyle/>
          <a:p>
            <a:r>
              <a:rPr lang="en-US" dirty="0"/>
              <a:t>Hofstadter:</a:t>
            </a:r>
          </a:p>
        </p:txBody>
      </p:sp>
      <p:sp>
        <p:nvSpPr>
          <p:cNvPr id="3" name="Content Placeholder 2">
            <a:extLst>
              <a:ext uri="{FF2B5EF4-FFF2-40B4-BE49-F238E27FC236}">
                <a16:creationId xmlns:a16="http://schemas.microsoft.com/office/drawing/2014/main" id="{DD0995F3-F0F0-1143-9FBA-2E1E42B492FB}"/>
              </a:ext>
            </a:extLst>
          </p:cNvPr>
          <p:cNvSpPr>
            <a:spLocks noGrp="1"/>
          </p:cNvSpPr>
          <p:nvPr>
            <p:ph sz="half" idx="1"/>
          </p:nvPr>
        </p:nvSpPr>
        <p:spPr/>
        <p:txBody>
          <a:bodyPr/>
          <a:lstStyle/>
          <a:p>
            <a:r>
              <a:rPr lang="en-US" dirty="0"/>
              <a:t>Conspiracy theorists from World War I era onward saw government as captured by outsiders: such as banks or communists</a:t>
            </a:r>
          </a:p>
        </p:txBody>
      </p:sp>
      <p:pic>
        <p:nvPicPr>
          <p:cNvPr id="5" name="Picture 4">
            <a:extLst>
              <a:ext uri="{FF2B5EF4-FFF2-40B4-BE49-F238E27FC236}">
                <a16:creationId xmlns:a16="http://schemas.microsoft.com/office/drawing/2014/main" id="{3C2E4BA9-962A-0449-B6F5-F2642F077406}"/>
              </a:ext>
            </a:extLst>
          </p:cNvPr>
          <p:cNvPicPr>
            <a:picLocks noChangeAspect="1"/>
          </p:cNvPicPr>
          <p:nvPr/>
        </p:nvPicPr>
        <p:blipFill>
          <a:blip r:embed="rId2"/>
          <a:stretch>
            <a:fillRect/>
          </a:stretch>
        </p:blipFill>
        <p:spPr>
          <a:xfrm>
            <a:off x="1206432" y="4001294"/>
            <a:ext cx="3505201" cy="1974761"/>
          </a:xfrm>
          <a:prstGeom prst="rect">
            <a:avLst/>
          </a:prstGeom>
        </p:spPr>
      </p:pic>
    </p:spTree>
    <p:extLst>
      <p:ext uri="{BB962C8B-B14F-4D97-AF65-F5344CB8AC3E}">
        <p14:creationId xmlns:p14="http://schemas.microsoft.com/office/powerpoint/2010/main" val="270289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17386" y="215614"/>
            <a:ext cx="2753138" cy="2741832"/>
          </a:xfrm>
          <a:prstGeom prst="rect">
            <a:avLst/>
          </a:prstGeom>
        </p:spPr>
      </p:pic>
      <p:pic>
        <p:nvPicPr>
          <p:cNvPr id="3" name="Picture 2"/>
          <p:cNvPicPr>
            <a:picLocks noChangeAspect="1"/>
          </p:cNvPicPr>
          <p:nvPr/>
        </p:nvPicPr>
        <p:blipFill>
          <a:blip r:embed="rId3"/>
          <a:stretch>
            <a:fillRect/>
          </a:stretch>
        </p:blipFill>
        <p:spPr>
          <a:xfrm>
            <a:off x="450574" y="215614"/>
            <a:ext cx="2551044" cy="2551044"/>
          </a:xfrm>
          <a:prstGeom prst="rect">
            <a:avLst/>
          </a:prstGeom>
        </p:spPr>
      </p:pic>
      <p:pic>
        <p:nvPicPr>
          <p:cNvPr id="4" name="Picture 3"/>
          <p:cNvPicPr>
            <a:picLocks noChangeAspect="1"/>
          </p:cNvPicPr>
          <p:nvPr/>
        </p:nvPicPr>
        <p:blipFill>
          <a:blip r:embed="rId4"/>
          <a:stretch>
            <a:fillRect/>
          </a:stretch>
        </p:blipFill>
        <p:spPr>
          <a:xfrm>
            <a:off x="2066342" y="1557778"/>
            <a:ext cx="3175000" cy="4305300"/>
          </a:xfrm>
          <a:prstGeom prst="rect">
            <a:avLst/>
          </a:prstGeom>
        </p:spPr>
      </p:pic>
      <p:sp>
        <p:nvSpPr>
          <p:cNvPr id="5" name="TextBox 4"/>
          <p:cNvSpPr txBox="1"/>
          <p:nvPr/>
        </p:nvSpPr>
        <p:spPr>
          <a:xfrm>
            <a:off x="5347252" y="3130826"/>
            <a:ext cx="2196547" cy="1200329"/>
          </a:xfrm>
          <a:prstGeom prst="rect">
            <a:avLst/>
          </a:prstGeom>
          <a:noFill/>
        </p:spPr>
        <p:txBody>
          <a:bodyPr wrap="square" rtlCol="0">
            <a:spAutoFit/>
          </a:bodyPr>
          <a:lstStyle/>
          <a:p>
            <a:r>
              <a:rPr lang="en-US" dirty="0"/>
              <a:t>Left to right: #</a:t>
            </a:r>
            <a:r>
              <a:rPr lang="en-US" dirty="0" err="1"/>
              <a:t>Dwight_Eisenhower</a:t>
            </a:r>
            <a:r>
              <a:rPr lang="en-US" dirty="0"/>
              <a:t>, #</a:t>
            </a:r>
            <a:r>
              <a:rPr lang="en-US" dirty="0" err="1"/>
              <a:t>Robert_Welch</a:t>
            </a:r>
            <a:r>
              <a:rPr lang="en-US" dirty="0"/>
              <a:t>, #</a:t>
            </a:r>
            <a:r>
              <a:rPr lang="en-US" dirty="0" err="1"/>
              <a:t>Joseph_McCarthy</a:t>
            </a:r>
            <a:endParaRPr lang="en-US" dirty="0"/>
          </a:p>
        </p:txBody>
      </p:sp>
      <p:sp>
        <p:nvSpPr>
          <p:cNvPr id="6" name="TextBox 5"/>
          <p:cNvSpPr txBox="1"/>
          <p:nvPr/>
        </p:nvSpPr>
        <p:spPr>
          <a:xfrm>
            <a:off x="5496339" y="4504535"/>
            <a:ext cx="4919869" cy="646331"/>
          </a:xfrm>
          <a:prstGeom prst="rect">
            <a:avLst/>
          </a:prstGeom>
          <a:noFill/>
        </p:spPr>
        <p:txBody>
          <a:bodyPr wrap="square" rtlCol="0">
            <a:spAutoFit/>
          </a:bodyPr>
          <a:lstStyle/>
          <a:p>
            <a:r>
              <a:rPr lang="en-US" dirty="0"/>
              <a:t>“Eisenhower is a dedicated, conscious agent of the Communist Conspiracy . . . “ #</a:t>
            </a:r>
            <a:r>
              <a:rPr lang="en-US" dirty="0" err="1"/>
              <a:t>Robert_Welch</a:t>
            </a:r>
            <a:endParaRPr lang="en-US" dirty="0"/>
          </a:p>
        </p:txBody>
      </p:sp>
    </p:spTree>
    <p:extLst>
      <p:ext uri="{BB962C8B-B14F-4D97-AF65-F5344CB8AC3E}">
        <p14:creationId xmlns:p14="http://schemas.microsoft.com/office/powerpoint/2010/main" val="4150489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417" y="405374"/>
            <a:ext cx="4903694" cy="1325563"/>
          </a:xfrm>
        </p:spPr>
        <p:txBody>
          <a:bodyPr/>
          <a:lstStyle/>
          <a:p>
            <a:r>
              <a:rPr lang="en-US" dirty="0"/>
              <a:t>Kathryn S. Olmsted</a:t>
            </a:r>
          </a:p>
        </p:txBody>
      </p:sp>
      <p:sp>
        <p:nvSpPr>
          <p:cNvPr id="3" name="Content Placeholder 2"/>
          <p:cNvSpPr>
            <a:spLocks noGrp="1"/>
          </p:cNvSpPr>
          <p:nvPr>
            <p:ph sz="half" idx="1"/>
          </p:nvPr>
        </p:nvSpPr>
        <p:spPr>
          <a:xfrm>
            <a:off x="838200" y="1498787"/>
            <a:ext cx="5428129" cy="4351338"/>
          </a:xfrm>
        </p:spPr>
        <p:txBody>
          <a:bodyPr/>
          <a:lstStyle/>
          <a:p>
            <a:pPr lvl="1"/>
            <a:endParaRPr lang="en-US" dirty="0"/>
          </a:p>
          <a:p>
            <a:r>
              <a:rPr lang="en-US" dirty="0"/>
              <a:t>Americans have been historically right to be suspicious of their government</a:t>
            </a:r>
          </a:p>
          <a:p>
            <a:r>
              <a:rPr lang="en-US" dirty="0"/>
              <a:t>The US government has a long history of spying and conspiring against Americans</a:t>
            </a:r>
          </a:p>
          <a:p>
            <a:r>
              <a:rPr lang="en-US" dirty="0"/>
              <a:t>The US government has a history of promulgating its own conspiracy theories</a:t>
            </a:r>
          </a:p>
          <a:p>
            <a:endParaRPr lang="en-US" dirty="0"/>
          </a:p>
          <a:p>
            <a:endParaRPr lang="en-US" dirty="0"/>
          </a:p>
        </p:txBody>
      </p:sp>
      <p:pic>
        <p:nvPicPr>
          <p:cNvPr id="4" name="Picture 3"/>
          <p:cNvPicPr>
            <a:picLocks noChangeAspect="1"/>
          </p:cNvPicPr>
          <p:nvPr/>
        </p:nvPicPr>
        <p:blipFill>
          <a:blip r:embed="rId2"/>
          <a:stretch>
            <a:fillRect/>
          </a:stretch>
        </p:blipFill>
        <p:spPr>
          <a:xfrm>
            <a:off x="6427693" y="757960"/>
            <a:ext cx="3524234" cy="5427756"/>
          </a:xfrm>
          <a:prstGeom prst="rect">
            <a:avLst/>
          </a:prstGeom>
        </p:spPr>
      </p:pic>
      <p:pic>
        <p:nvPicPr>
          <p:cNvPr id="6" name="Picture 5"/>
          <p:cNvPicPr>
            <a:picLocks noChangeAspect="1"/>
          </p:cNvPicPr>
          <p:nvPr/>
        </p:nvPicPr>
        <p:blipFill>
          <a:blip r:embed="rId3"/>
          <a:stretch>
            <a:fillRect/>
          </a:stretch>
        </p:blipFill>
        <p:spPr>
          <a:xfrm>
            <a:off x="9708776" y="268356"/>
            <a:ext cx="2098862" cy="2798482"/>
          </a:xfrm>
          <a:prstGeom prst="rect">
            <a:avLst/>
          </a:prstGeom>
        </p:spPr>
      </p:pic>
    </p:spTree>
    <p:extLst>
      <p:ext uri="{BB962C8B-B14F-4D97-AF65-F5344CB8AC3E}">
        <p14:creationId xmlns:p14="http://schemas.microsoft.com/office/powerpoint/2010/main" val="75935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2371" y="495029"/>
            <a:ext cx="5549038" cy="3331535"/>
          </a:xfrm>
          <a:prstGeom prst="rect">
            <a:avLst/>
          </a:prstGeom>
        </p:spPr>
      </p:pic>
      <p:pic>
        <p:nvPicPr>
          <p:cNvPr id="6" name="Picture 5"/>
          <p:cNvPicPr>
            <a:picLocks noChangeAspect="1"/>
          </p:cNvPicPr>
          <p:nvPr/>
        </p:nvPicPr>
        <p:blipFill>
          <a:blip r:embed="rId3"/>
          <a:stretch>
            <a:fillRect/>
          </a:stretch>
        </p:blipFill>
        <p:spPr>
          <a:xfrm>
            <a:off x="5208105" y="3955774"/>
            <a:ext cx="3175000" cy="2336800"/>
          </a:xfrm>
          <a:prstGeom prst="rect">
            <a:avLst/>
          </a:prstGeom>
        </p:spPr>
      </p:pic>
      <p:sp>
        <p:nvSpPr>
          <p:cNvPr id="7" name="TextBox 6"/>
          <p:cNvSpPr txBox="1"/>
          <p:nvPr/>
        </p:nvSpPr>
        <p:spPr>
          <a:xfrm>
            <a:off x="2613990" y="3955774"/>
            <a:ext cx="2464905" cy="646331"/>
          </a:xfrm>
          <a:prstGeom prst="rect">
            <a:avLst/>
          </a:prstGeom>
          <a:noFill/>
        </p:spPr>
        <p:txBody>
          <a:bodyPr wrap="square" rtlCol="0">
            <a:spAutoFit/>
          </a:bodyPr>
          <a:lstStyle/>
          <a:p>
            <a:pPr algn="r"/>
            <a:r>
              <a:rPr lang="en-US" dirty="0"/>
              <a:t>#Project </a:t>
            </a:r>
            <a:r>
              <a:rPr lang="en-US" dirty="0" err="1"/>
              <a:t>MKUltra</a:t>
            </a:r>
            <a:r>
              <a:rPr lang="en-US" dirty="0"/>
              <a:t>, #Tuskegee Experiment</a:t>
            </a:r>
          </a:p>
        </p:txBody>
      </p:sp>
    </p:spTree>
    <p:extLst>
      <p:ext uri="{BB962C8B-B14F-4D97-AF65-F5344CB8AC3E}">
        <p14:creationId xmlns:p14="http://schemas.microsoft.com/office/powerpoint/2010/main" val="20961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224"/>
            <a:ext cx="8870576" cy="1010117"/>
          </a:xfrm>
        </p:spPr>
        <p:txBody>
          <a:bodyPr/>
          <a:lstStyle/>
          <a:p>
            <a:r>
              <a:rPr lang="en-US" dirty="0"/>
              <a:t>Jesse Walker</a:t>
            </a:r>
          </a:p>
        </p:txBody>
      </p:sp>
      <p:sp>
        <p:nvSpPr>
          <p:cNvPr id="3" name="Content Placeholder 2"/>
          <p:cNvSpPr>
            <a:spLocks noGrp="1"/>
          </p:cNvSpPr>
          <p:nvPr>
            <p:ph sz="half" idx="1"/>
          </p:nvPr>
        </p:nvSpPr>
        <p:spPr>
          <a:xfrm>
            <a:off x="838200" y="1606364"/>
            <a:ext cx="5428129" cy="4351338"/>
          </a:xfrm>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9339053" y="656912"/>
            <a:ext cx="1810052" cy="2614519"/>
          </a:xfrm>
          <a:prstGeom prst="rect">
            <a:avLst/>
          </a:prstGeom>
        </p:spPr>
      </p:pic>
      <p:sp>
        <p:nvSpPr>
          <p:cNvPr id="9" name="Content Placeholder 2"/>
          <p:cNvSpPr>
            <a:spLocks noGrp="1"/>
          </p:cNvSpPr>
          <p:nvPr>
            <p:ph sz="half" idx="1"/>
          </p:nvPr>
        </p:nvSpPr>
        <p:spPr>
          <a:xfrm>
            <a:off x="838199" y="1028139"/>
            <a:ext cx="5428130" cy="5332319"/>
          </a:xfrm>
        </p:spPr>
        <p:txBody>
          <a:bodyPr>
            <a:normAutofit lnSpcReduction="10000"/>
          </a:bodyPr>
          <a:lstStyle/>
          <a:p>
            <a:pPr lvl="1"/>
            <a:endParaRPr lang="en-US" dirty="0"/>
          </a:p>
          <a:p>
            <a:r>
              <a:rPr lang="en-US" dirty="0"/>
              <a:t>“In America, it is </a:t>
            </a:r>
            <a:r>
              <a:rPr lang="en-US" i="1" dirty="0"/>
              <a:t>always</a:t>
            </a:r>
            <a:r>
              <a:rPr lang="en-US" dirty="0"/>
              <a:t> paranoid time.”</a:t>
            </a:r>
          </a:p>
          <a:p>
            <a:r>
              <a:rPr lang="en-US" dirty="0"/>
              <a:t>There is no “fringe.” Conspiracy theories are central to American politics and society</a:t>
            </a:r>
          </a:p>
          <a:p>
            <a:r>
              <a:rPr lang="en-US" dirty="0"/>
              <a:t>The Five Primal Myths</a:t>
            </a:r>
          </a:p>
          <a:p>
            <a:pPr lvl="1"/>
            <a:r>
              <a:rPr lang="en-US" dirty="0"/>
              <a:t>The Enemy Outside</a:t>
            </a:r>
          </a:p>
          <a:p>
            <a:pPr lvl="1"/>
            <a:r>
              <a:rPr lang="en-US" dirty="0"/>
              <a:t>The Enemy Within</a:t>
            </a:r>
          </a:p>
          <a:p>
            <a:pPr lvl="1"/>
            <a:r>
              <a:rPr lang="en-US" dirty="0"/>
              <a:t>The Enemy Above</a:t>
            </a:r>
          </a:p>
          <a:p>
            <a:pPr lvl="1"/>
            <a:r>
              <a:rPr lang="en-US" dirty="0"/>
              <a:t>The Enemy Below</a:t>
            </a:r>
          </a:p>
          <a:p>
            <a:pPr lvl="1"/>
            <a:r>
              <a:rPr lang="en-US" dirty="0"/>
              <a:t>The Benevolent Conspiracy</a:t>
            </a:r>
            <a:br>
              <a:rPr lang="en-US" dirty="0"/>
            </a:br>
            <a:r>
              <a:rPr lang="en-US" dirty="0"/>
              <a:t>	</a:t>
            </a:r>
          </a:p>
          <a:p>
            <a:endParaRPr lang="en-US" dirty="0"/>
          </a:p>
          <a:p>
            <a:endParaRPr lang="en-US" dirty="0"/>
          </a:p>
        </p:txBody>
      </p:sp>
      <p:pic>
        <p:nvPicPr>
          <p:cNvPr id="6" name="Picture 5"/>
          <p:cNvPicPr>
            <a:picLocks noChangeAspect="1"/>
          </p:cNvPicPr>
          <p:nvPr/>
        </p:nvPicPr>
        <p:blipFill>
          <a:blip r:embed="rId3"/>
          <a:stretch>
            <a:fillRect/>
          </a:stretch>
        </p:blipFill>
        <p:spPr>
          <a:xfrm>
            <a:off x="6131858" y="1363999"/>
            <a:ext cx="2921000" cy="4394200"/>
          </a:xfrm>
          <a:prstGeom prst="rect">
            <a:avLst/>
          </a:prstGeom>
        </p:spPr>
      </p:pic>
      <p:pic>
        <p:nvPicPr>
          <p:cNvPr id="5" name="Picture 4"/>
          <p:cNvPicPr>
            <a:picLocks noChangeAspect="1"/>
          </p:cNvPicPr>
          <p:nvPr/>
        </p:nvPicPr>
        <p:blipFill>
          <a:blip r:embed="rId4"/>
          <a:stretch>
            <a:fillRect/>
          </a:stretch>
        </p:blipFill>
        <p:spPr>
          <a:xfrm>
            <a:off x="9382719" y="3485646"/>
            <a:ext cx="1722719" cy="2272553"/>
          </a:xfrm>
          <a:prstGeom prst="rect">
            <a:avLst/>
          </a:prstGeom>
        </p:spPr>
      </p:pic>
      <p:sp>
        <p:nvSpPr>
          <p:cNvPr id="7" name="TextBox 6"/>
          <p:cNvSpPr txBox="1"/>
          <p:nvPr/>
        </p:nvSpPr>
        <p:spPr>
          <a:xfrm>
            <a:off x="9197788" y="5957702"/>
            <a:ext cx="2994212" cy="646331"/>
          </a:xfrm>
          <a:prstGeom prst="rect">
            <a:avLst/>
          </a:prstGeom>
          <a:noFill/>
        </p:spPr>
        <p:txBody>
          <a:bodyPr wrap="square" rtlCol="0">
            <a:spAutoFit/>
          </a:bodyPr>
          <a:lstStyle/>
          <a:p>
            <a:r>
              <a:rPr lang="en-US" dirty="0"/>
              <a:t>“Everybody wants to get into the act!’” </a:t>
            </a:r>
            <a:r>
              <a:rPr lang="mr-IN" dirty="0"/>
              <a:t>–</a:t>
            </a:r>
            <a:r>
              <a:rPr lang="en-US" dirty="0"/>
              <a:t> Jimmy Durante</a:t>
            </a:r>
          </a:p>
        </p:txBody>
      </p:sp>
    </p:spTree>
    <p:extLst>
      <p:ext uri="{BB962C8B-B14F-4D97-AF65-F5344CB8AC3E}">
        <p14:creationId xmlns:p14="http://schemas.microsoft.com/office/powerpoint/2010/main" val="199522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E13D57-6DE9-F54D-80BE-8AA7A7EC9EDF}"/>
              </a:ext>
            </a:extLst>
          </p:cNvPr>
          <p:cNvSpPr/>
          <p:nvPr/>
        </p:nvSpPr>
        <p:spPr>
          <a:xfrm>
            <a:off x="717395" y="827621"/>
            <a:ext cx="6096000" cy="5355312"/>
          </a:xfrm>
          <a:prstGeom prst="rect">
            <a:avLst/>
          </a:prstGeom>
        </p:spPr>
        <p:txBody>
          <a:bodyPr>
            <a:spAutoFit/>
          </a:bodyPr>
          <a:lstStyle/>
          <a:p>
            <a:r>
              <a:rPr lang="en-US" dirty="0">
                <a:solidFill>
                  <a:srgbClr val="2D3B45"/>
                </a:solidFill>
                <a:latin typeface="LatoWeb"/>
              </a:rPr>
              <a:t>The essay question will also list four identifications and ask you to use them as examples in your essay. Here are the possible IDs. For studying purposes treat them as you would our regular course IDS:</a:t>
            </a:r>
          </a:p>
          <a:p>
            <a:endParaRPr lang="en-US" dirty="0">
              <a:solidFill>
                <a:srgbClr val="2D3B45"/>
              </a:solidFill>
              <a:latin typeface="LatoWeb"/>
            </a:endParaRPr>
          </a:p>
          <a:p>
            <a:r>
              <a:rPr lang="en-US" dirty="0">
                <a:solidFill>
                  <a:srgbClr val="2D3B45"/>
                </a:solidFill>
                <a:latin typeface="LatoWeb"/>
              </a:rPr>
              <a:t>Dark Alliance</a:t>
            </a:r>
            <a:br>
              <a:rPr lang="en-US" dirty="0">
                <a:solidFill>
                  <a:srgbClr val="2D3B45"/>
                </a:solidFill>
                <a:latin typeface="LatoWeb"/>
              </a:rPr>
            </a:br>
            <a:r>
              <a:rPr lang="en-US" dirty="0">
                <a:solidFill>
                  <a:srgbClr val="2D3B45"/>
                </a:solidFill>
                <a:latin typeface="LatoWeb"/>
              </a:rPr>
              <a:t>Deep Throat</a:t>
            </a:r>
            <a:br>
              <a:rPr lang="en-US" dirty="0">
                <a:solidFill>
                  <a:srgbClr val="2D3B45"/>
                </a:solidFill>
                <a:latin typeface="LatoWeb"/>
              </a:rPr>
            </a:br>
            <a:r>
              <a:rPr lang="en-US" dirty="0">
                <a:solidFill>
                  <a:srgbClr val="2D3B45"/>
                </a:solidFill>
                <a:latin typeface="LatoWeb"/>
              </a:rPr>
              <a:t>Jersey Girls</a:t>
            </a:r>
            <a:br>
              <a:rPr lang="en-US" dirty="0">
                <a:solidFill>
                  <a:srgbClr val="2D3B45"/>
                </a:solidFill>
                <a:latin typeface="LatoWeb"/>
              </a:rPr>
            </a:br>
            <a:r>
              <a:rPr lang="en-US" dirty="0">
                <a:solidFill>
                  <a:srgbClr val="2D3B45"/>
                </a:solidFill>
                <a:latin typeface="LatoWeb"/>
              </a:rPr>
              <a:t>Magic Bullet</a:t>
            </a:r>
            <a:br>
              <a:rPr lang="en-US" dirty="0">
                <a:solidFill>
                  <a:srgbClr val="2D3B45"/>
                </a:solidFill>
                <a:latin typeface="LatoWeb"/>
              </a:rPr>
            </a:br>
            <a:r>
              <a:rPr lang="en-US" dirty="0">
                <a:solidFill>
                  <a:srgbClr val="2D3B45"/>
                </a:solidFill>
                <a:latin typeface="LatoWeb"/>
              </a:rPr>
              <a:t>Mae </a:t>
            </a:r>
            <a:r>
              <a:rPr lang="en-US" dirty="0" err="1">
                <a:solidFill>
                  <a:srgbClr val="2D3B45"/>
                </a:solidFill>
                <a:latin typeface="LatoWeb"/>
              </a:rPr>
              <a:t>Brussell</a:t>
            </a:r>
            <a:br>
              <a:rPr lang="en-US" dirty="0">
                <a:solidFill>
                  <a:srgbClr val="2D3B45"/>
                </a:solidFill>
                <a:latin typeface="LatoWeb"/>
              </a:rPr>
            </a:br>
            <a:r>
              <a:rPr lang="en-US" dirty="0">
                <a:solidFill>
                  <a:srgbClr val="2D3B45"/>
                </a:solidFill>
                <a:latin typeface="LatoWeb"/>
              </a:rPr>
              <a:t>MIHOP</a:t>
            </a:r>
            <a:br>
              <a:rPr lang="en-US" dirty="0">
                <a:solidFill>
                  <a:srgbClr val="2D3B45"/>
                </a:solidFill>
                <a:latin typeface="LatoWeb"/>
              </a:rPr>
            </a:br>
            <a:r>
              <a:rPr lang="en-US" dirty="0">
                <a:solidFill>
                  <a:srgbClr val="2D3B45"/>
                </a:solidFill>
                <a:latin typeface="LatoWeb"/>
              </a:rPr>
              <a:t>MKULTRA</a:t>
            </a:r>
            <a:br>
              <a:rPr lang="en-US" dirty="0">
                <a:solidFill>
                  <a:srgbClr val="2D3B45"/>
                </a:solidFill>
                <a:latin typeface="LatoWeb"/>
              </a:rPr>
            </a:br>
            <a:r>
              <a:rPr lang="en-US" dirty="0">
                <a:solidFill>
                  <a:srgbClr val="2D3B45"/>
                </a:solidFill>
                <a:latin typeface="LatoWeb"/>
              </a:rPr>
              <a:t>Operation Northwoods</a:t>
            </a:r>
            <a:br>
              <a:rPr lang="en-US" dirty="0">
                <a:solidFill>
                  <a:srgbClr val="2D3B45"/>
                </a:solidFill>
                <a:latin typeface="LatoWeb"/>
              </a:rPr>
            </a:br>
            <a:r>
              <a:rPr lang="en-US" dirty="0">
                <a:solidFill>
                  <a:srgbClr val="2D3B45"/>
                </a:solidFill>
                <a:latin typeface="LatoWeb"/>
              </a:rPr>
              <a:t>Project Mogul</a:t>
            </a:r>
            <a:br>
              <a:rPr lang="en-US" dirty="0">
                <a:solidFill>
                  <a:srgbClr val="2D3B45"/>
                </a:solidFill>
                <a:latin typeface="LatoWeb"/>
              </a:rPr>
            </a:br>
            <a:r>
              <a:rPr lang="en-US" dirty="0">
                <a:solidFill>
                  <a:srgbClr val="2D3B45"/>
                </a:solidFill>
                <a:latin typeface="LatoWeb"/>
              </a:rPr>
              <a:t>Mulder and Scully</a:t>
            </a:r>
            <a:br>
              <a:rPr lang="en-US" dirty="0">
                <a:solidFill>
                  <a:srgbClr val="2D3B45"/>
                </a:solidFill>
                <a:latin typeface="LatoWeb"/>
              </a:rPr>
            </a:br>
            <a:r>
              <a:rPr lang="en-US" dirty="0">
                <a:solidFill>
                  <a:srgbClr val="2D3B45"/>
                </a:solidFill>
                <a:latin typeface="LatoWeb"/>
              </a:rPr>
              <a:t>The Enterprise</a:t>
            </a:r>
          </a:p>
          <a:p>
            <a:endParaRPr lang="en-US" dirty="0">
              <a:solidFill>
                <a:srgbClr val="2D3B45"/>
              </a:solidFill>
              <a:latin typeface="LatoWeb"/>
            </a:endParaRPr>
          </a:p>
          <a:p>
            <a:r>
              <a:rPr lang="en-US" dirty="0">
                <a:solidFill>
                  <a:srgbClr val="2D3B45"/>
                </a:solidFill>
                <a:latin typeface="LatoWeb"/>
              </a:rPr>
              <a:t>I anticipate that eight to ten pages of a blue book will suffice for your essay answer (in other words, bring a blue book!).</a:t>
            </a:r>
          </a:p>
        </p:txBody>
      </p:sp>
    </p:spTree>
    <p:extLst>
      <p:ext uri="{BB962C8B-B14F-4D97-AF65-F5344CB8AC3E}">
        <p14:creationId xmlns:p14="http://schemas.microsoft.com/office/powerpoint/2010/main" val="1089879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417" y="405374"/>
            <a:ext cx="4903694" cy="1325563"/>
          </a:xfrm>
        </p:spPr>
        <p:txBody>
          <a:bodyPr/>
          <a:lstStyle/>
          <a:p>
            <a:r>
              <a:rPr lang="en-US" dirty="0"/>
              <a:t>David </a:t>
            </a:r>
            <a:r>
              <a:rPr lang="en-US" dirty="0" err="1"/>
              <a:t>Aaronovitch</a:t>
            </a:r>
            <a:endParaRPr lang="en-US" dirty="0"/>
          </a:p>
        </p:txBody>
      </p:sp>
      <p:sp>
        <p:nvSpPr>
          <p:cNvPr id="3" name="Content Placeholder 2"/>
          <p:cNvSpPr>
            <a:spLocks noGrp="1"/>
          </p:cNvSpPr>
          <p:nvPr>
            <p:ph sz="half" idx="1"/>
          </p:nvPr>
        </p:nvSpPr>
        <p:spPr>
          <a:xfrm>
            <a:off x="838200" y="1462647"/>
            <a:ext cx="5165911" cy="3826248"/>
          </a:xfrm>
        </p:spPr>
        <p:txBody>
          <a:bodyPr>
            <a:normAutofit lnSpcReduction="10000"/>
          </a:bodyPr>
          <a:lstStyle/>
          <a:p>
            <a:pPr lvl="1"/>
            <a:endParaRPr lang="en-US" dirty="0"/>
          </a:p>
          <a:p>
            <a:r>
              <a:rPr lang="en-US" dirty="0"/>
              <a:t>Conspiracies are “history for losers”</a:t>
            </a:r>
          </a:p>
          <a:p>
            <a:r>
              <a:rPr lang="en-US" dirty="0"/>
              <a:t>They tend to overestimate the power of the conspirator</a:t>
            </a:r>
          </a:p>
          <a:p>
            <a:r>
              <a:rPr lang="en-US" dirty="0"/>
              <a:t>They tend to validate the status quo</a:t>
            </a:r>
          </a:p>
          <a:p>
            <a:r>
              <a:rPr lang="en-US"/>
              <a:t>Tend to come from educated elites</a:t>
            </a:r>
            <a:endParaRPr lang="en-US" dirty="0"/>
          </a:p>
          <a:p>
            <a:endParaRPr lang="en-US" dirty="0"/>
          </a:p>
        </p:txBody>
      </p:sp>
      <p:pic>
        <p:nvPicPr>
          <p:cNvPr id="5" name="Picture 4"/>
          <p:cNvPicPr>
            <a:picLocks noChangeAspect="1"/>
          </p:cNvPicPr>
          <p:nvPr/>
        </p:nvPicPr>
        <p:blipFill>
          <a:blip r:embed="rId2"/>
          <a:stretch>
            <a:fillRect/>
          </a:stretch>
        </p:blipFill>
        <p:spPr>
          <a:xfrm>
            <a:off x="8758986" y="259465"/>
            <a:ext cx="2942944" cy="2942944"/>
          </a:xfrm>
          <a:prstGeom prst="rect">
            <a:avLst/>
          </a:prstGeom>
        </p:spPr>
      </p:pic>
      <p:pic>
        <p:nvPicPr>
          <p:cNvPr id="7" name="Picture 6"/>
          <p:cNvPicPr>
            <a:picLocks noChangeAspect="1"/>
          </p:cNvPicPr>
          <p:nvPr/>
        </p:nvPicPr>
        <p:blipFill>
          <a:blip r:embed="rId3"/>
          <a:stretch>
            <a:fillRect/>
          </a:stretch>
        </p:blipFill>
        <p:spPr>
          <a:xfrm>
            <a:off x="6163282" y="1091990"/>
            <a:ext cx="2933700" cy="4394200"/>
          </a:xfrm>
          <a:prstGeom prst="rect">
            <a:avLst/>
          </a:prstGeom>
        </p:spPr>
      </p:pic>
      <p:pic>
        <p:nvPicPr>
          <p:cNvPr id="8" name="Picture 7"/>
          <p:cNvPicPr>
            <a:picLocks noChangeAspect="1"/>
          </p:cNvPicPr>
          <p:nvPr/>
        </p:nvPicPr>
        <p:blipFill>
          <a:blip r:embed="rId4"/>
          <a:stretch>
            <a:fillRect/>
          </a:stretch>
        </p:blipFill>
        <p:spPr>
          <a:xfrm>
            <a:off x="9256154" y="3375771"/>
            <a:ext cx="1948607" cy="2790405"/>
          </a:xfrm>
          <a:prstGeom prst="rect">
            <a:avLst/>
          </a:prstGeom>
        </p:spPr>
      </p:pic>
    </p:spTree>
    <p:extLst>
      <p:ext uri="{BB962C8B-B14F-4D97-AF65-F5344CB8AC3E}">
        <p14:creationId xmlns:p14="http://schemas.microsoft.com/office/powerpoint/2010/main" val="107109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the government, like, DO something about conspiracy theories? </a:t>
            </a:r>
          </a:p>
        </p:txBody>
      </p:sp>
      <p:sp>
        <p:nvSpPr>
          <p:cNvPr id="3" name="Content Placeholder 2"/>
          <p:cNvSpPr>
            <a:spLocks noGrp="1"/>
          </p:cNvSpPr>
          <p:nvPr>
            <p:ph idx="1"/>
          </p:nvPr>
        </p:nvSpPr>
        <p:spPr>
          <a:xfrm>
            <a:off x="2501153" y="1972732"/>
            <a:ext cx="3455894" cy="2175669"/>
          </a:xfrm>
        </p:spPr>
        <p:txBody>
          <a:bodyPr/>
          <a:lstStyle/>
          <a:p>
            <a:pPr algn="r"/>
            <a:r>
              <a:rPr lang="en-US" dirty="0"/>
              <a:t>The best response would be to engage in “cognitive infiltration of extremist groups.” </a:t>
            </a:r>
          </a:p>
        </p:txBody>
      </p:sp>
      <p:pic>
        <p:nvPicPr>
          <p:cNvPr id="4" name="Picture 3"/>
          <p:cNvPicPr>
            <a:picLocks noChangeAspect="1"/>
          </p:cNvPicPr>
          <p:nvPr/>
        </p:nvPicPr>
        <p:blipFill>
          <a:blip r:embed="rId2"/>
          <a:stretch>
            <a:fillRect/>
          </a:stretch>
        </p:blipFill>
        <p:spPr>
          <a:xfrm>
            <a:off x="6248399" y="1972732"/>
            <a:ext cx="2904565" cy="1934776"/>
          </a:xfrm>
          <a:prstGeom prst="rect">
            <a:avLst/>
          </a:prstGeom>
        </p:spPr>
      </p:pic>
      <p:pic>
        <p:nvPicPr>
          <p:cNvPr id="5" name="Picture 4"/>
          <p:cNvPicPr>
            <a:picLocks noChangeAspect="1"/>
          </p:cNvPicPr>
          <p:nvPr/>
        </p:nvPicPr>
        <p:blipFill>
          <a:blip r:embed="rId3"/>
          <a:stretch>
            <a:fillRect/>
          </a:stretch>
        </p:blipFill>
        <p:spPr>
          <a:xfrm>
            <a:off x="6248399" y="4061788"/>
            <a:ext cx="2492188" cy="1661459"/>
          </a:xfrm>
          <a:prstGeom prst="rect">
            <a:avLst/>
          </a:prstGeom>
        </p:spPr>
      </p:pic>
      <p:sp>
        <p:nvSpPr>
          <p:cNvPr id="6" name="TextBox 5"/>
          <p:cNvSpPr txBox="1"/>
          <p:nvPr/>
        </p:nvSpPr>
        <p:spPr>
          <a:xfrm>
            <a:off x="8857129" y="4089458"/>
            <a:ext cx="1788459" cy="923330"/>
          </a:xfrm>
          <a:prstGeom prst="rect">
            <a:avLst/>
          </a:prstGeom>
          <a:noFill/>
        </p:spPr>
        <p:txBody>
          <a:bodyPr wrap="square" rtlCol="0">
            <a:spAutoFit/>
          </a:bodyPr>
          <a:lstStyle/>
          <a:p>
            <a:r>
              <a:rPr lang="en-US" dirty="0"/>
              <a:t>Cass </a:t>
            </a:r>
            <a:r>
              <a:rPr lang="en-US" dirty="0" err="1"/>
              <a:t>Sunstein</a:t>
            </a:r>
            <a:r>
              <a:rPr lang="en-US" dirty="0"/>
              <a:t> and Adrian </a:t>
            </a:r>
            <a:r>
              <a:rPr lang="en-US" dirty="0" err="1"/>
              <a:t>Vermeule</a:t>
            </a:r>
            <a:endParaRPr lang="en-US" dirty="0"/>
          </a:p>
        </p:txBody>
      </p:sp>
    </p:spTree>
    <p:extLst>
      <p:ext uri="{BB962C8B-B14F-4D97-AF65-F5344CB8AC3E}">
        <p14:creationId xmlns:p14="http://schemas.microsoft.com/office/powerpoint/2010/main" val="67967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00062"/>
            <a:ext cx="10515600" cy="1325563"/>
          </a:xfrm>
        </p:spPr>
        <p:txBody>
          <a:bodyPr>
            <a:normAutofit fontScale="90000"/>
          </a:bodyPr>
          <a:lstStyle/>
          <a:p>
            <a:r>
              <a:rPr lang="en-US" dirty="0"/>
              <a:t>Conspiracy theories suffer from “crippled epistemologies”</a:t>
            </a:r>
            <a:br>
              <a:rPr lang="en-US" dirty="0"/>
            </a:br>
            <a:endParaRPr lang="en-US" dirty="0"/>
          </a:p>
        </p:txBody>
      </p:sp>
      <p:sp>
        <p:nvSpPr>
          <p:cNvPr id="5" name="Content Placeholder 4"/>
          <p:cNvSpPr>
            <a:spLocks noGrp="1"/>
          </p:cNvSpPr>
          <p:nvPr>
            <p:ph sz="half" idx="1"/>
          </p:nvPr>
        </p:nvSpPr>
        <p:spPr/>
        <p:txBody>
          <a:bodyPr/>
          <a:lstStyle/>
          <a:p>
            <a:r>
              <a:rPr lang="en-US" dirty="0"/>
              <a:t>Epistemology = the study of knowledge</a:t>
            </a:r>
          </a:p>
          <a:p>
            <a:r>
              <a:rPr lang="en-US" dirty="0"/>
              <a:t>How do we know what we know?</a:t>
            </a:r>
          </a:p>
          <a:p>
            <a:r>
              <a:rPr lang="en-US" dirty="0"/>
              <a:t>CTs come out of “self sealing” discussions, immune to other viewpoints</a:t>
            </a:r>
          </a:p>
          <a:p>
            <a:r>
              <a:rPr lang="en-US" dirty="0"/>
              <a:t>There are benign and harmful conspiracy  theories</a:t>
            </a:r>
          </a:p>
          <a:p>
            <a:endParaRPr lang="en-US" dirty="0"/>
          </a:p>
          <a:p>
            <a:endParaRPr lang="en-US" dirty="0"/>
          </a:p>
        </p:txBody>
      </p:sp>
      <p:pic>
        <p:nvPicPr>
          <p:cNvPr id="7" name="Picture 6"/>
          <p:cNvPicPr>
            <a:picLocks noChangeAspect="1"/>
          </p:cNvPicPr>
          <p:nvPr/>
        </p:nvPicPr>
        <p:blipFill>
          <a:blip r:embed="rId2"/>
          <a:stretch>
            <a:fillRect/>
          </a:stretch>
        </p:blipFill>
        <p:spPr>
          <a:xfrm>
            <a:off x="9382561" y="2716305"/>
            <a:ext cx="1301843" cy="1916999"/>
          </a:xfrm>
          <a:prstGeom prst="rect">
            <a:avLst/>
          </a:prstGeom>
        </p:spPr>
      </p:pic>
      <p:pic>
        <p:nvPicPr>
          <p:cNvPr id="8" name="Picture 7"/>
          <p:cNvPicPr>
            <a:picLocks noChangeAspect="1"/>
          </p:cNvPicPr>
          <p:nvPr/>
        </p:nvPicPr>
        <p:blipFill>
          <a:blip r:embed="rId3"/>
          <a:stretch>
            <a:fillRect/>
          </a:stretch>
        </p:blipFill>
        <p:spPr>
          <a:xfrm>
            <a:off x="6300694" y="1452462"/>
            <a:ext cx="2921996" cy="2921996"/>
          </a:xfrm>
          <a:prstGeom prst="rect">
            <a:avLst/>
          </a:prstGeom>
        </p:spPr>
      </p:pic>
    </p:spTree>
    <p:extLst>
      <p:ext uri="{BB962C8B-B14F-4D97-AF65-F5344CB8AC3E}">
        <p14:creationId xmlns:p14="http://schemas.microsoft.com/office/powerpoint/2010/main" val="15462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Depression: a perfect economic storm</a:t>
            </a:r>
          </a:p>
        </p:txBody>
      </p:sp>
      <p:sp>
        <p:nvSpPr>
          <p:cNvPr id="3" name="Content Placeholder 2"/>
          <p:cNvSpPr>
            <a:spLocks noGrp="1"/>
          </p:cNvSpPr>
          <p:nvPr>
            <p:ph sz="half" idx="1"/>
          </p:nvPr>
        </p:nvSpPr>
        <p:spPr/>
        <p:txBody>
          <a:bodyPr/>
          <a:lstStyle/>
          <a:p>
            <a:r>
              <a:rPr lang="en-US" dirty="0"/>
              <a:t>Farmers over-borrowed during World War I</a:t>
            </a:r>
          </a:p>
          <a:p>
            <a:r>
              <a:rPr lang="en-US" dirty="0"/>
              <a:t>The Treaty of Versailles weakened Germany and hurt world economy</a:t>
            </a:r>
          </a:p>
          <a:p>
            <a:r>
              <a:rPr lang="en-US" dirty="0"/>
              <a:t>Over-production and under-consumption undermined USA</a:t>
            </a:r>
          </a:p>
          <a:p>
            <a:r>
              <a:rPr lang="en-US" dirty="0"/>
              <a:t>Unregulated banks undermined the system</a:t>
            </a:r>
          </a:p>
          <a:p>
            <a:endParaRPr lang="en-US" dirty="0"/>
          </a:p>
        </p:txBody>
      </p:sp>
      <p:pic>
        <p:nvPicPr>
          <p:cNvPr id="5" name="Picture 4"/>
          <p:cNvPicPr>
            <a:picLocks noChangeAspect="1"/>
          </p:cNvPicPr>
          <p:nvPr/>
        </p:nvPicPr>
        <p:blipFill>
          <a:blip r:embed="rId2"/>
          <a:stretch>
            <a:fillRect/>
          </a:stretch>
        </p:blipFill>
        <p:spPr>
          <a:xfrm>
            <a:off x="6019800" y="1825625"/>
            <a:ext cx="4903396" cy="3576918"/>
          </a:xfrm>
          <a:prstGeom prst="rect">
            <a:avLst/>
          </a:prstGeom>
        </p:spPr>
      </p:pic>
      <p:sp>
        <p:nvSpPr>
          <p:cNvPr id="6" name="TextBox 5"/>
          <p:cNvSpPr txBox="1"/>
          <p:nvPr/>
        </p:nvSpPr>
        <p:spPr>
          <a:xfrm>
            <a:off x="6286351" y="5537480"/>
            <a:ext cx="4370294" cy="923330"/>
          </a:xfrm>
          <a:prstGeom prst="rect">
            <a:avLst/>
          </a:prstGeom>
          <a:noFill/>
        </p:spPr>
        <p:txBody>
          <a:bodyPr wrap="square" rtlCol="0">
            <a:spAutoFit/>
          </a:bodyPr>
          <a:lstStyle/>
          <a:p>
            <a:r>
              <a:rPr lang="en-US" dirty="0"/>
              <a:t>Why consider the complexities when you can just blame the Great Depression on J.P. Morgan? </a:t>
            </a:r>
          </a:p>
        </p:txBody>
      </p:sp>
    </p:spTree>
    <p:extLst>
      <p:ext uri="{BB962C8B-B14F-4D97-AF65-F5344CB8AC3E}">
        <p14:creationId xmlns:p14="http://schemas.microsoft.com/office/powerpoint/2010/main" val="5153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Conspiracy theorists aren’t crazy</a:t>
            </a:r>
          </a:p>
        </p:txBody>
      </p:sp>
      <p:sp>
        <p:nvSpPr>
          <p:cNvPr id="3" name="Content Placeholder 2"/>
          <p:cNvSpPr>
            <a:spLocks noGrp="1"/>
          </p:cNvSpPr>
          <p:nvPr>
            <p:ph sz="half" idx="1"/>
          </p:nvPr>
        </p:nvSpPr>
        <p:spPr>
          <a:xfrm>
            <a:off x="838200" y="1825625"/>
            <a:ext cx="3666565" cy="4351338"/>
          </a:xfrm>
        </p:spPr>
        <p:txBody>
          <a:bodyPr>
            <a:normAutofit fontScale="92500"/>
          </a:bodyPr>
          <a:lstStyle/>
          <a:p>
            <a:r>
              <a:rPr lang="en-US" dirty="0"/>
              <a:t>They just severely limit the range of information they are willing to accept</a:t>
            </a:r>
          </a:p>
          <a:p>
            <a:r>
              <a:rPr lang="en-US" dirty="0"/>
              <a:t>Karl Popper: </a:t>
            </a:r>
            <a:br>
              <a:rPr lang="en-US" dirty="0"/>
            </a:br>
            <a:r>
              <a:rPr lang="en-US" dirty="0"/>
              <a:t>They take big events and blame them on small groups of people</a:t>
            </a:r>
          </a:p>
          <a:p>
            <a:r>
              <a:rPr lang="en-US" dirty="0"/>
              <a:t>Refuse to accept the possibility of coincidence</a:t>
            </a:r>
          </a:p>
          <a:p>
            <a:endParaRPr lang="en-US" dirty="0"/>
          </a:p>
          <a:p>
            <a:endParaRPr lang="en-US" dirty="0"/>
          </a:p>
        </p:txBody>
      </p:sp>
      <p:pic>
        <p:nvPicPr>
          <p:cNvPr id="5" name="Picture 4"/>
          <p:cNvPicPr>
            <a:picLocks noChangeAspect="1"/>
          </p:cNvPicPr>
          <p:nvPr/>
        </p:nvPicPr>
        <p:blipFill>
          <a:blip r:embed="rId2"/>
          <a:stretch>
            <a:fillRect/>
          </a:stretch>
        </p:blipFill>
        <p:spPr>
          <a:xfrm>
            <a:off x="4620560" y="1825625"/>
            <a:ext cx="6110194" cy="3662261"/>
          </a:xfrm>
          <a:prstGeom prst="rect">
            <a:avLst/>
          </a:prstGeom>
        </p:spPr>
      </p:pic>
      <p:sp>
        <p:nvSpPr>
          <p:cNvPr id="6" name="TextBox 5"/>
          <p:cNvSpPr txBox="1"/>
          <p:nvPr/>
        </p:nvSpPr>
        <p:spPr>
          <a:xfrm>
            <a:off x="5338482" y="5624775"/>
            <a:ext cx="4061012" cy="369332"/>
          </a:xfrm>
          <a:prstGeom prst="rect">
            <a:avLst/>
          </a:prstGeom>
          <a:noFill/>
        </p:spPr>
        <p:txBody>
          <a:bodyPr wrap="square" rtlCol="0">
            <a:spAutoFit/>
          </a:bodyPr>
          <a:lstStyle/>
          <a:p>
            <a:r>
              <a:rPr lang="en-US" dirty="0"/>
              <a:t>Is your TV set listening to you? Could be! </a:t>
            </a:r>
          </a:p>
        </p:txBody>
      </p:sp>
    </p:spTree>
    <p:extLst>
      <p:ext uri="{BB962C8B-B14F-4D97-AF65-F5344CB8AC3E}">
        <p14:creationId xmlns:p14="http://schemas.microsoft.com/office/powerpoint/2010/main" val="82658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Conspiracy theorists operate via rumors,  speculation, and ”cascades”</a:t>
            </a:r>
          </a:p>
        </p:txBody>
      </p:sp>
      <p:sp>
        <p:nvSpPr>
          <p:cNvPr id="3" name="Content Placeholder 2"/>
          <p:cNvSpPr>
            <a:spLocks noGrp="1"/>
          </p:cNvSpPr>
          <p:nvPr>
            <p:ph sz="half" idx="1"/>
          </p:nvPr>
        </p:nvSpPr>
        <p:spPr>
          <a:xfrm>
            <a:off x="838200" y="1825625"/>
            <a:ext cx="4486835" cy="3512857"/>
          </a:xfrm>
        </p:spPr>
        <p:txBody>
          <a:bodyPr>
            <a:normAutofit/>
          </a:bodyPr>
          <a:lstStyle/>
          <a:p>
            <a:r>
              <a:rPr lang="en-US" dirty="0"/>
              <a:t>Rapid fire speculation via pay sites, online video, podcasts, Twitter, Facebook, and other social media</a:t>
            </a:r>
          </a:p>
          <a:p>
            <a:r>
              <a:rPr lang="en-US" dirty="0"/>
              <a:t>Communities adopt conspiracy theories and make it difficult for peers to challenge them</a:t>
            </a:r>
          </a:p>
        </p:txBody>
      </p:sp>
      <p:pic>
        <p:nvPicPr>
          <p:cNvPr id="5" name="Picture 4"/>
          <p:cNvPicPr>
            <a:picLocks noChangeAspect="1"/>
          </p:cNvPicPr>
          <p:nvPr/>
        </p:nvPicPr>
        <p:blipFill>
          <a:blip r:embed="rId2"/>
          <a:stretch>
            <a:fillRect/>
          </a:stretch>
        </p:blipFill>
        <p:spPr>
          <a:xfrm>
            <a:off x="5574022" y="1830760"/>
            <a:ext cx="5255957" cy="2958353"/>
          </a:xfrm>
          <a:prstGeom prst="rect">
            <a:avLst/>
          </a:prstGeom>
        </p:spPr>
      </p:pic>
    </p:spTree>
    <p:extLst>
      <p:ext uri="{BB962C8B-B14F-4D97-AF65-F5344CB8AC3E}">
        <p14:creationId xmlns:p14="http://schemas.microsoft.com/office/powerpoint/2010/main" val="460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825625"/>
            <a:ext cx="4486835" cy="3512857"/>
          </a:xfrm>
        </p:spPr>
        <p:txBody>
          <a:bodyPr>
            <a:normAutofit/>
          </a:bodyPr>
          <a:lstStyle/>
          <a:p>
            <a:pPr algn="r"/>
            <a:r>
              <a:rPr lang="en-US" dirty="0"/>
              <a:t>A conspiracy spreads if the advocate is famous</a:t>
            </a:r>
          </a:p>
          <a:p>
            <a:pPr algn="r"/>
            <a:r>
              <a:rPr lang="en-US" dirty="0"/>
              <a:t>If the group that adopts it is polarized  . . .  </a:t>
            </a:r>
          </a:p>
          <a:p>
            <a:pPr algn="r"/>
            <a:r>
              <a:rPr lang="en-US" dirty="0"/>
              <a:t> . . . And devolves into a bubble.</a:t>
            </a:r>
          </a:p>
          <a:p>
            <a:pPr algn="r"/>
            <a:endParaRPr lang="en-US" dirty="0"/>
          </a:p>
        </p:txBody>
      </p:sp>
      <p:pic>
        <p:nvPicPr>
          <p:cNvPr id="4" name="Picture 3"/>
          <p:cNvPicPr>
            <a:picLocks noChangeAspect="1"/>
          </p:cNvPicPr>
          <p:nvPr/>
        </p:nvPicPr>
        <p:blipFill>
          <a:blip r:embed="rId2"/>
          <a:stretch>
            <a:fillRect/>
          </a:stretch>
        </p:blipFill>
        <p:spPr>
          <a:xfrm>
            <a:off x="5962943" y="1825625"/>
            <a:ext cx="4467117" cy="3395009"/>
          </a:xfrm>
          <a:prstGeom prst="rect">
            <a:avLst/>
          </a:prstGeom>
        </p:spPr>
      </p:pic>
    </p:spTree>
    <p:extLst>
      <p:ext uri="{BB962C8B-B14F-4D97-AF65-F5344CB8AC3E}">
        <p14:creationId xmlns:p14="http://schemas.microsoft.com/office/powerpoint/2010/main" val="61152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 </a:t>
            </a:r>
          </a:p>
        </p:txBody>
      </p:sp>
      <p:sp>
        <p:nvSpPr>
          <p:cNvPr id="3" name="Content Placeholder 2"/>
          <p:cNvSpPr>
            <a:spLocks noGrp="1"/>
          </p:cNvSpPr>
          <p:nvPr>
            <p:ph sz="half" idx="1"/>
          </p:nvPr>
        </p:nvSpPr>
        <p:spPr>
          <a:xfrm>
            <a:off x="6580094" y="1700494"/>
            <a:ext cx="4773706" cy="2491347"/>
          </a:xfrm>
        </p:spPr>
        <p:txBody>
          <a:bodyPr/>
          <a:lstStyle/>
          <a:p>
            <a:r>
              <a:rPr lang="en-US" dirty="0"/>
              <a:t>The government could ban conspiracy theories.</a:t>
            </a:r>
          </a:p>
          <a:p>
            <a:r>
              <a:rPr lang="en-US" dirty="0"/>
              <a:t>The government could put a tax on conspiracy theories.</a:t>
            </a:r>
          </a:p>
        </p:txBody>
      </p:sp>
      <p:pic>
        <p:nvPicPr>
          <p:cNvPr id="5" name="Picture 4"/>
          <p:cNvPicPr>
            <a:picLocks noChangeAspect="1"/>
          </p:cNvPicPr>
          <p:nvPr/>
        </p:nvPicPr>
        <p:blipFill>
          <a:blip r:embed="rId2"/>
          <a:stretch>
            <a:fillRect/>
          </a:stretch>
        </p:blipFill>
        <p:spPr>
          <a:xfrm>
            <a:off x="1410746" y="1690688"/>
            <a:ext cx="4994536" cy="3684494"/>
          </a:xfrm>
          <a:prstGeom prst="rect">
            <a:avLst/>
          </a:prstGeom>
        </p:spPr>
      </p:pic>
    </p:spTree>
    <p:extLst>
      <p:ext uri="{BB962C8B-B14F-4D97-AF65-F5344CB8AC3E}">
        <p14:creationId xmlns:p14="http://schemas.microsoft.com/office/powerpoint/2010/main" val="430220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piracyTMP" id="{6B652D9D-CAE1-C841-B491-1D6C98E2C645}" vid="{9EE4BACB-6C75-C64B-9C66-3D8F6C574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conspiracyTMP</Template>
  <TotalTime>368</TotalTime>
  <Words>699</Words>
  <Application>Microsoft Macintosh PowerPoint</Application>
  <PresentationFormat>Widescreen</PresentationFormat>
  <Paragraphs>79</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LatoWeb</vt:lpstr>
      <vt:lpstr>Mangal</vt:lpstr>
      <vt:lpstr>Office Theme</vt:lpstr>
      <vt:lpstr>PowerPoint Presentation</vt:lpstr>
      <vt:lpstr>PowerPoint Presentation</vt:lpstr>
      <vt:lpstr>Should the government, like, DO something about conspiracy theories? </vt:lpstr>
      <vt:lpstr>Conspiracy theories suffer from “crippled epistemologies” </vt:lpstr>
      <vt:lpstr>The Great Depression: a perfect economic storm</vt:lpstr>
      <vt:lpstr>Conspiracy theorists aren’t crazy</vt:lpstr>
      <vt:lpstr>Conspiracy theorists operate via rumors,  speculation, and ”cascades”</vt:lpstr>
      <vt:lpstr>PowerPoint Presentation</vt:lpstr>
      <vt:lpstr>What to do? </vt:lpstr>
      <vt:lpstr>Counter-speech</vt:lpstr>
      <vt:lpstr>Interventions</vt:lpstr>
      <vt:lpstr>Richard Hofstadter</vt:lpstr>
      <vt:lpstr>PowerPoint Presentation</vt:lpstr>
      <vt:lpstr>PowerPoint Presentation</vt:lpstr>
      <vt:lpstr>Hofstadter:</vt:lpstr>
      <vt:lpstr>PowerPoint Presentation</vt:lpstr>
      <vt:lpstr>Kathryn S. Olmsted</vt:lpstr>
      <vt:lpstr>PowerPoint Presentation</vt:lpstr>
      <vt:lpstr>Jesse Walker</vt:lpstr>
      <vt:lpstr>David Aaronovitch</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 . . </dc:title>
  <dc:creator>Matthew Lasar</dc:creator>
  <cp:lastModifiedBy>Microsoft Office User</cp:lastModifiedBy>
  <cp:revision>40</cp:revision>
  <dcterms:created xsi:type="dcterms:W3CDTF">2017-03-22T17:49:19Z</dcterms:created>
  <dcterms:modified xsi:type="dcterms:W3CDTF">2018-05-31T19:07:41Z</dcterms:modified>
</cp:coreProperties>
</file>