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3"/>
  </p:notesMasterIdLst>
  <p:sldIdLst>
    <p:sldId id="322" r:id="rId2"/>
    <p:sldId id="323" r:id="rId3"/>
    <p:sldId id="327" r:id="rId4"/>
    <p:sldId id="328" r:id="rId5"/>
    <p:sldId id="337" r:id="rId6"/>
    <p:sldId id="336" r:id="rId7"/>
    <p:sldId id="291" r:id="rId8"/>
    <p:sldId id="258" r:id="rId9"/>
    <p:sldId id="259" r:id="rId10"/>
    <p:sldId id="263" r:id="rId11"/>
    <p:sldId id="311" r:id="rId12"/>
    <p:sldId id="312" r:id="rId13"/>
    <p:sldId id="273" r:id="rId14"/>
    <p:sldId id="320" r:id="rId15"/>
    <p:sldId id="261" r:id="rId16"/>
    <p:sldId id="313" r:id="rId17"/>
    <p:sldId id="321" r:id="rId18"/>
    <p:sldId id="262" r:id="rId19"/>
    <p:sldId id="292" r:id="rId20"/>
    <p:sldId id="293" r:id="rId21"/>
    <p:sldId id="294" r:id="rId22"/>
    <p:sldId id="295" r:id="rId23"/>
    <p:sldId id="297" r:id="rId24"/>
    <p:sldId id="296" r:id="rId25"/>
    <p:sldId id="264" r:id="rId26"/>
    <p:sldId id="299" r:id="rId27"/>
    <p:sldId id="317" r:id="rId28"/>
    <p:sldId id="276" r:id="rId29"/>
    <p:sldId id="287" r:id="rId30"/>
    <p:sldId id="269" r:id="rId31"/>
    <p:sldId id="270" r:id="rId32"/>
    <p:sldId id="288" r:id="rId33"/>
    <p:sldId id="278" r:id="rId34"/>
    <p:sldId id="300" r:id="rId35"/>
    <p:sldId id="302" r:id="rId36"/>
    <p:sldId id="303" r:id="rId37"/>
    <p:sldId id="304" r:id="rId38"/>
    <p:sldId id="316" r:id="rId39"/>
    <p:sldId id="305" r:id="rId40"/>
    <p:sldId id="306" r:id="rId41"/>
    <p:sldId id="314" r:id="rId42"/>
    <p:sldId id="307" r:id="rId43"/>
    <p:sldId id="284" r:id="rId44"/>
    <p:sldId id="279" r:id="rId45"/>
    <p:sldId id="268" r:id="rId46"/>
    <p:sldId id="267" r:id="rId47"/>
    <p:sldId id="280" r:id="rId48"/>
    <p:sldId id="318" r:id="rId49"/>
    <p:sldId id="319" r:id="rId50"/>
    <p:sldId id="342" r:id="rId51"/>
    <p:sldId id="308" r:id="rId52"/>
    <p:sldId id="309" r:id="rId53"/>
    <p:sldId id="310" r:id="rId54"/>
    <p:sldId id="282" r:id="rId55"/>
    <p:sldId id="283" r:id="rId56"/>
    <p:sldId id="339" r:id="rId57"/>
    <p:sldId id="340" r:id="rId58"/>
    <p:sldId id="341" r:id="rId59"/>
    <p:sldId id="338" r:id="rId60"/>
    <p:sldId id="315" r:id="rId61"/>
    <p:sldId id="289" r:id="rId62"/>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12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mn-ea"/>
                <a:cs typeface="+mn-cs"/>
              </a:defRPr>
            </a:lvl1pPr>
          </a:lstStyle>
          <a:p>
            <a:pPr>
              <a:defRPr/>
            </a:pPr>
            <a:endParaRPr lang="en-US"/>
          </a:p>
        </p:txBody>
      </p:sp>
      <p:sp>
        <p:nvSpPr>
          <p:cNvPr id="757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mn-ea"/>
                <a:cs typeface="+mn-cs"/>
              </a:defRPr>
            </a:lvl1pPr>
          </a:lstStyle>
          <a:p>
            <a:pPr>
              <a:defRPr/>
            </a:pPr>
            <a:endParaRPr lang="en-US"/>
          </a:p>
        </p:txBody>
      </p:sp>
      <p:sp>
        <p:nvSpPr>
          <p:cNvPr id="757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cs typeface="+mn-cs"/>
              </a:defRPr>
            </a:lvl1pPr>
          </a:lstStyle>
          <a:p>
            <a:pPr>
              <a:defRPr/>
            </a:pPr>
            <a:fld id="{6920DD75-104B-BC4D-A728-18C476CC7627}" type="slidenum">
              <a:rPr lang="en-US"/>
              <a:pPr>
                <a:defRPr/>
              </a:pPr>
              <a:t>‹#›</a:t>
            </a:fld>
            <a:endParaRPr lang="en-US"/>
          </a:p>
        </p:txBody>
      </p:sp>
    </p:spTree>
    <p:extLst>
      <p:ext uri="{BB962C8B-B14F-4D97-AF65-F5344CB8AC3E}">
        <p14:creationId xmlns:p14="http://schemas.microsoft.com/office/powerpoint/2010/main" val="27831709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688A96-AE01-2D4C-B0E2-771BCDB10648}" type="slidenum">
              <a:rPr lang="en-US" sz="1200" b="0"/>
              <a:pPr eaLnBrk="1" hangingPunct="1"/>
              <a:t>1</a:t>
            </a:fld>
            <a:endParaRPr lang="en-US" sz="1200" b="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441CF65-D81D-7A40-86AA-7D11452D788B}" type="slidenum">
              <a:rPr lang="en-US" sz="1200" b="0"/>
              <a:pPr eaLnBrk="1" hangingPunct="1"/>
              <a:t>11</a:t>
            </a:fld>
            <a:endParaRPr lang="en-US" sz="1200"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1925F5-15C2-A344-9D22-520F94790966}" type="slidenum">
              <a:rPr lang="en-US" sz="1200" b="0"/>
              <a:pPr eaLnBrk="1" hangingPunct="1"/>
              <a:t>12</a:t>
            </a:fld>
            <a:endParaRPr lang="en-US" sz="1200"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97FAA23-578B-774F-9A49-3FD768930F4B}" type="slidenum">
              <a:rPr lang="en-US" sz="1200" b="0"/>
              <a:pPr eaLnBrk="1" hangingPunct="1"/>
              <a:t>13</a:t>
            </a:fld>
            <a:endParaRPr lang="en-US" sz="1200" b="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xfrm>
            <a:off x="1143000" y="695325"/>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D39963F-2009-B74A-B5FB-087441C16A58}" type="slidenum">
              <a:rPr lang="en-US" sz="1200" b="0"/>
              <a:pPr eaLnBrk="1" hangingPunct="1"/>
              <a:t>15</a:t>
            </a:fld>
            <a:endParaRPr lang="en-US" sz="1200" b="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71B6CBE-7F0C-A648-A3A8-5ECCE5C9D0C8}" type="slidenum">
              <a:rPr lang="en-US" sz="1200" b="0"/>
              <a:pPr eaLnBrk="1" hangingPunct="1"/>
              <a:t>16</a:t>
            </a:fld>
            <a:endParaRPr lang="en-US"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8B0DE54-7086-5D49-B12E-E192AD010838}" type="slidenum">
              <a:rPr lang="en-US" sz="1200" b="0"/>
              <a:pPr eaLnBrk="1" hangingPunct="1"/>
              <a:t>18</a:t>
            </a:fld>
            <a:endParaRPr lang="en-US" sz="1200" b="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9274519-CF22-624D-AF8D-B4626D063698}" type="slidenum">
              <a:rPr lang="en-US" sz="1200" b="0"/>
              <a:pPr eaLnBrk="1" hangingPunct="1"/>
              <a:t>19</a:t>
            </a:fld>
            <a:endParaRPr lang="en-US" sz="1200" b="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4A4F293-7695-E647-B6D3-6C4B607041D0}" type="slidenum">
              <a:rPr lang="en-US" sz="1200" b="0"/>
              <a:pPr eaLnBrk="1" hangingPunct="1"/>
              <a:t>20</a:t>
            </a:fld>
            <a:endParaRPr lang="en-US" sz="1200" b="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2A8CE8C-02B8-B049-BB64-5F8F772B90E4}" type="slidenum">
              <a:rPr lang="en-US" sz="1200" b="0"/>
              <a:pPr eaLnBrk="1" hangingPunct="1"/>
              <a:t>21</a:t>
            </a:fld>
            <a:endParaRPr lang="en-US" sz="1200" b="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9814D30-193F-8E44-A602-239706667F63}" type="slidenum">
              <a:rPr lang="en-US" sz="1200" b="0"/>
              <a:pPr eaLnBrk="1" hangingPunct="1"/>
              <a:t>2</a:t>
            </a:fld>
            <a:endParaRPr lang="en-US" sz="1200" b="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32EC2D2-E292-6B4E-A640-B5D2C33F2F27}" type="slidenum">
              <a:rPr lang="en-US" sz="1200" b="0"/>
              <a:pPr eaLnBrk="1" hangingPunct="1"/>
              <a:t>22</a:t>
            </a:fld>
            <a:endParaRPr lang="en-US" sz="1200" b="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4EC7BF0-59DE-5B4C-A1B1-2786EA1B2108}" type="slidenum">
              <a:rPr lang="en-US" sz="1200" b="0"/>
              <a:pPr eaLnBrk="1" hangingPunct="1"/>
              <a:t>23</a:t>
            </a:fld>
            <a:endParaRPr lang="en-US" sz="1200" b="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3989CE-7D8B-E24D-A58D-6CD6701A00C8}" type="slidenum">
              <a:rPr lang="en-US" sz="1200" b="0"/>
              <a:pPr eaLnBrk="1" hangingPunct="1"/>
              <a:t>24</a:t>
            </a:fld>
            <a:endParaRPr lang="en-US" sz="1200" b="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2249F9B-1EED-3744-AC3A-91BFCE0F40B9}" type="slidenum">
              <a:rPr lang="en-US" sz="1200" b="0"/>
              <a:pPr eaLnBrk="1" hangingPunct="1"/>
              <a:t>25</a:t>
            </a:fld>
            <a:endParaRPr lang="en-US" sz="1200" b="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6E02A71-9440-EA4C-895C-C0B2C91AA072}" type="slidenum">
              <a:rPr lang="en-US" sz="1200" b="0"/>
              <a:pPr eaLnBrk="1" hangingPunct="1"/>
              <a:t>26</a:t>
            </a:fld>
            <a:endParaRPr lang="en-US" sz="1200" b="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E968AD9-79AF-2541-8843-42A9D7BE49F9}" type="slidenum">
              <a:rPr lang="en-US" sz="1200" b="0"/>
              <a:pPr eaLnBrk="1" hangingPunct="1"/>
              <a:t>27</a:t>
            </a:fld>
            <a:endParaRPr lang="en-US" sz="1200"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8828201-2C38-824B-B9A3-A12E162B74A3}" type="slidenum">
              <a:rPr lang="en-US" sz="1200" b="0"/>
              <a:pPr eaLnBrk="1" hangingPunct="1"/>
              <a:t>28</a:t>
            </a:fld>
            <a:endParaRPr lang="en-US" sz="1200" b="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B59E22D-5813-FD4C-9A21-EC947E83A549}" type="slidenum">
              <a:rPr lang="en-US" sz="1200" b="0"/>
              <a:pPr eaLnBrk="1" hangingPunct="1"/>
              <a:t>29</a:t>
            </a:fld>
            <a:endParaRPr lang="en-US" sz="1200" b="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D53C0BE-47FA-F14B-8AA8-153068C67406}" type="slidenum">
              <a:rPr lang="en-US" sz="1200" b="0"/>
              <a:pPr eaLnBrk="1" hangingPunct="1"/>
              <a:t>30</a:t>
            </a:fld>
            <a:endParaRPr lang="en-US" sz="1200" b="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33FFA5B-75A6-BA4A-BF70-B94B43EC94B7}" type="slidenum">
              <a:rPr lang="en-US" sz="1200" b="0"/>
              <a:pPr eaLnBrk="1" hangingPunct="1"/>
              <a:t>31</a:t>
            </a:fld>
            <a:endParaRPr lang="en-US" sz="1200" b="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31047A1-002B-734F-8471-3DAAB58C1AEE}" type="slidenum">
              <a:rPr lang="en-US" sz="1200" b="0"/>
              <a:pPr eaLnBrk="1" hangingPunct="1"/>
              <a:t>3</a:t>
            </a:fld>
            <a:endParaRPr lang="en-US" sz="1200" b="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1427CBB-3FD2-544D-AF81-F107072D2EAA}" type="slidenum">
              <a:rPr lang="en-US" sz="1200" b="0"/>
              <a:pPr eaLnBrk="1" hangingPunct="1"/>
              <a:t>32</a:t>
            </a:fld>
            <a:endParaRPr lang="en-US" sz="1200" b="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0069793-A5DB-A349-A03F-C1A9B8972933}" type="slidenum">
              <a:rPr lang="en-US" sz="1200" b="0"/>
              <a:pPr eaLnBrk="1" hangingPunct="1"/>
              <a:t>33</a:t>
            </a:fld>
            <a:endParaRPr lang="en-US" sz="1200" b="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5CF279-F80F-644D-9C47-39429B3F29C3}" type="slidenum">
              <a:rPr lang="en-US" sz="1200" b="0"/>
              <a:pPr eaLnBrk="1" hangingPunct="1"/>
              <a:t>34</a:t>
            </a:fld>
            <a:endParaRPr lang="en-US" sz="1200" b="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C58F6C2-2453-E84F-87A7-9860A30AC50E}" type="slidenum">
              <a:rPr lang="en-US" sz="1200" b="0"/>
              <a:pPr eaLnBrk="1" hangingPunct="1"/>
              <a:t>35</a:t>
            </a:fld>
            <a:endParaRPr lang="en-US" sz="1200" b="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DCFC3FD-D366-3A47-B513-A71A24BBDD87}" type="slidenum">
              <a:rPr lang="en-US" sz="1200" b="0"/>
              <a:pPr eaLnBrk="1" hangingPunct="1"/>
              <a:t>36</a:t>
            </a:fld>
            <a:endParaRPr lang="en-US" sz="1200" b="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FB8361F-67FF-4C4C-BBC7-AB6046780EA1}" type="slidenum">
              <a:rPr lang="en-US" sz="1200" b="0"/>
              <a:pPr eaLnBrk="1" hangingPunct="1"/>
              <a:t>37</a:t>
            </a:fld>
            <a:endParaRPr lang="en-US" sz="1200" b="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685319F-19D7-D649-8970-D81BC97B94FF}" type="slidenum">
              <a:rPr lang="en-US" sz="1200" b="0"/>
              <a:pPr eaLnBrk="1" hangingPunct="1"/>
              <a:t>38</a:t>
            </a:fld>
            <a:endParaRPr lang="en-US" sz="1200"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DC790-B9B0-E44B-A9E1-277ECC75A664}" type="slidenum">
              <a:rPr lang="en-US" sz="1200" b="0"/>
              <a:pPr eaLnBrk="1" hangingPunct="1"/>
              <a:t>39</a:t>
            </a:fld>
            <a:endParaRPr lang="en-US" sz="1200" b="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A498C0E-315C-BE40-84B3-E0090ADA22FE}" type="slidenum">
              <a:rPr lang="en-US" sz="1200" b="0"/>
              <a:pPr eaLnBrk="1" hangingPunct="1"/>
              <a:t>40</a:t>
            </a:fld>
            <a:endParaRPr lang="en-US" sz="1200" b="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75E8C66-A68A-6E44-B167-BD638A96F97B}" type="slidenum">
              <a:rPr lang="en-US" sz="1200" b="0"/>
              <a:pPr eaLnBrk="1" hangingPunct="1"/>
              <a:t>41</a:t>
            </a:fld>
            <a:endParaRPr lang="en-US" sz="1200" b="0"/>
          </a:p>
        </p:txBody>
      </p:sp>
      <p:sp>
        <p:nvSpPr>
          <p:cNvPr id="97283" name="Rectangle 2"/>
          <p:cNvSpPr>
            <a:spLocks noGrp="1" noRot="1" noChangeAspect="1" noChangeArrowheads="1" noTextEdit="1"/>
          </p:cNvSpPr>
          <p:nvPr>
            <p:ph type="sldImg"/>
          </p:nvPr>
        </p:nvSpPr>
        <p:spPr>
          <a:xfrm>
            <a:off x="1143000" y="695325"/>
            <a:ext cx="4572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9D2CFBA-2931-9B4F-A947-EDAD9C03BA4C}" type="slidenum">
              <a:rPr lang="en-US" sz="1200" b="0"/>
              <a:pPr eaLnBrk="1" hangingPunct="1"/>
              <a:t>4</a:t>
            </a:fld>
            <a:endParaRPr lang="en-US" sz="1200" b="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0E7BBD2-E995-BE40-B11A-EFE32E7081D2}" type="slidenum">
              <a:rPr lang="en-US" sz="1200" b="0"/>
              <a:pPr eaLnBrk="1" hangingPunct="1"/>
              <a:t>42</a:t>
            </a:fld>
            <a:endParaRPr lang="en-US" sz="1200" b="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990E669-486B-5746-B177-910284523F4B}" type="slidenum">
              <a:rPr lang="en-US" sz="1200" b="0"/>
              <a:pPr eaLnBrk="1" hangingPunct="1"/>
              <a:t>43</a:t>
            </a:fld>
            <a:endParaRPr lang="en-US" sz="1200" b="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A8CB00-803F-D241-9DE7-0A95C1B782EF}" type="slidenum">
              <a:rPr lang="en-US" sz="1200" b="0"/>
              <a:pPr eaLnBrk="1" hangingPunct="1"/>
              <a:t>44</a:t>
            </a:fld>
            <a:endParaRPr lang="en-US" sz="1200" b="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1229849-3349-DF40-9D25-A640FCA01352}" type="slidenum">
              <a:rPr lang="en-US" sz="1200" b="0"/>
              <a:pPr eaLnBrk="1" hangingPunct="1"/>
              <a:t>45</a:t>
            </a:fld>
            <a:endParaRPr lang="en-US" sz="1200" b="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DA11877-EFEE-F844-B4A4-8F81A548E312}" type="slidenum">
              <a:rPr lang="en-US" sz="1200" b="0"/>
              <a:pPr eaLnBrk="1" hangingPunct="1"/>
              <a:t>46</a:t>
            </a:fld>
            <a:endParaRPr lang="en-US" sz="1200" b="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DF6F530-40DD-C64F-9A9B-6F640BA3CFFF}" type="slidenum">
              <a:rPr lang="en-US" sz="1200" b="0"/>
              <a:pPr eaLnBrk="1" hangingPunct="1"/>
              <a:t>47</a:t>
            </a:fld>
            <a:endParaRPr lang="en-US" sz="1200" b="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4EB051A-4FF9-6E4A-AB04-A0EB59A47B8F}" type="slidenum">
              <a:rPr lang="en-US" sz="1200" b="0"/>
              <a:pPr eaLnBrk="1" hangingPunct="1"/>
              <a:t>48</a:t>
            </a:fld>
            <a:endParaRPr lang="en-US" sz="1200" b="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9A01DF5-DA68-9A4D-AA0E-0B7A4E5D4938}" type="slidenum">
              <a:rPr lang="en-US" sz="1200" b="0"/>
              <a:pPr eaLnBrk="1" hangingPunct="1"/>
              <a:t>49</a:t>
            </a:fld>
            <a:endParaRPr lang="en-US" sz="1200" b="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980FC9-2E3C-0241-81B9-D8D575DA6DE1}" type="slidenum">
              <a:rPr lang="en-US" sz="1200" b="0"/>
              <a:pPr eaLnBrk="1" hangingPunct="1"/>
              <a:t>51</a:t>
            </a:fld>
            <a:endParaRPr lang="en-US" sz="1200" b="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5F93433-3493-8F43-91B2-1B683F3A1A77}" type="slidenum">
              <a:rPr lang="en-US" sz="1200" b="0"/>
              <a:pPr eaLnBrk="1" hangingPunct="1"/>
              <a:t>52</a:t>
            </a:fld>
            <a:endParaRPr lang="en-US" sz="1200" b="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A9699F-4BB4-4845-B47D-FF999D5E5F46}" type="slidenum">
              <a:rPr lang="en-US" sz="1200" b="0"/>
              <a:pPr eaLnBrk="1" hangingPunct="1"/>
              <a:t>6</a:t>
            </a:fld>
            <a:endParaRPr lang="en-US" sz="1200" b="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AB2EBE3-C318-6F48-92E8-36BBDF0E0147}" type="slidenum">
              <a:rPr lang="en-US" sz="1200" b="0"/>
              <a:pPr eaLnBrk="1" hangingPunct="1"/>
              <a:t>53</a:t>
            </a:fld>
            <a:endParaRPr lang="en-US" sz="1200" b="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BF8F097-E8EA-8F4D-886C-B7928786B026}" type="slidenum">
              <a:rPr lang="en-US" sz="1200" b="0"/>
              <a:pPr eaLnBrk="1" hangingPunct="1"/>
              <a:t>54</a:t>
            </a:fld>
            <a:endParaRPr lang="en-US" sz="1200" b="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6EB441F-5016-B84B-88C7-271A8633E5B8}" type="slidenum">
              <a:rPr lang="en-US" sz="1200" b="0"/>
              <a:pPr eaLnBrk="1" hangingPunct="1"/>
              <a:t>55</a:t>
            </a:fld>
            <a:endParaRPr lang="en-US" sz="1200" b="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6EB441F-5016-B84B-88C7-271A8633E5B8}" type="slidenum">
              <a:rPr lang="en-US" sz="1200" b="0"/>
              <a:pPr eaLnBrk="1" hangingPunct="1"/>
              <a:t>59</a:t>
            </a:fld>
            <a:endParaRPr lang="en-US" sz="1200" b="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5010AA0-640F-4446-B3F5-85BFD4A8A2BC}" type="slidenum">
              <a:rPr lang="en-US" sz="1200" b="0"/>
              <a:pPr eaLnBrk="1" hangingPunct="1"/>
              <a:t>60</a:t>
            </a:fld>
            <a:endParaRPr lang="en-US" sz="1200"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4ED56A9-4E17-A647-BBEC-320F2FD9080F}" type="slidenum">
              <a:rPr lang="en-US" sz="1200" b="0"/>
              <a:pPr eaLnBrk="1" hangingPunct="1"/>
              <a:t>61</a:t>
            </a:fld>
            <a:endParaRPr lang="en-US" sz="1200" b="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D3A585F-A113-A946-9FD5-E01E447F96F6}" type="slidenum">
              <a:rPr lang="en-US" sz="1200" b="0"/>
              <a:pPr eaLnBrk="1" hangingPunct="1"/>
              <a:t>7</a:t>
            </a:fld>
            <a:endParaRPr lang="en-US" sz="1200" b="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FA10A19-AECB-BE4D-8A50-57508A499FC4}" type="slidenum">
              <a:rPr lang="en-US" sz="1200" b="0"/>
              <a:pPr eaLnBrk="1" hangingPunct="1"/>
              <a:t>8</a:t>
            </a:fld>
            <a:endParaRPr lang="en-US" sz="1200" b="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CEC88C2-81F9-0A44-AE98-98D05BF13860}" type="slidenum">
              <a:rPr lang="en-US" sz="1200" b="0"/>
              <a:pPr eaLnBrk="1" hangingPunct="1"/>
              <a:t>9</a:t>
            </a:fld>
            <a:endParaRPr lang="en-US" sz="1200" b="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13234EC-EDD4-2242-805B-0D2544EB6E1A}" type="slidenum">
              <a:rPr lang="en-US" sz="1200" b="0"/>
              <a:pPr eaLnBrk="1" hangingPunct="1"/>
              <a:t>10</a:t>
            </a:fld>
            <a:endParaRPr lang="en-US" sz="1200" b="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smtClean="0"/>
            </a:lvl1pPr>
          </a:lstStyle>
          <a:p>
            <a:pPr>
              <a:defRPr/>
            </a:pPr>
            <a:fld id="{3BB509F2-E45A-0941-A8A1-FF68A753D6ED}" type="slidenum">
              <a:rPr lang="en-US"/>
              <a:pPr>
                <a:defRPr/>
              </a:pPr>
              <a:t>‹#›</a:t>
            </a:fld>
            <a:endParaRPr lang="en-US"/>
          </a:p>
        </p:txBody>
      </p:sp>
    </p:spTree>
    <p:extLst>
      <p:ext uri="{BB962C8B-B14F-4D97-AF65-F5344CB8AC3E}">
        <p14:creationId xmlns:p14="http://schemas.microsoft.com/office/powerpoint/2010/main" val="73026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3FA80E-E370-C143-9BA9-D5E3DB5E75BD}" type="slidenum">
              <a:rPr lang="en-US"/>
              <a:pPr>
                <a:defRPr/>
              </a:pPr>
              <a:t>‹#›</a:t>
            </a:fld>
            <a:endParaRPr lang="en-US"/>
          </a:p>
        </p:txBody>
      </p:sp>
    </p:spTree>
    <p:extLst>
      <p:ext uri="{BB962C8B-B14F-4D97-AF65-F5344CB8AC3E}">
        <p14:creationId xmlns:p14="http://schemas.microsoft.com/office/powerpoint/2010/main" val="175804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C8A1CE-F887-D747-8D6E-036A3F0FCE29}" type="slidenum">
              <a:rPr lang="en-US"/>
              <a:pPr>
                <a:defRPr/>
              </a:pPr>
              <a:t>‹#›</a:t>
            </a:fld>
            <a:endParaRPr lang="en-US"/>
          </a:p>
        </p:txBody>
      </p:sp>
    </p:spTree>
    <p:extLst>
      <p:ext uri="{BB962C8B-B14F-4D97-AF65-F5344CB8AC3E}">
        <p14:creationId xmlns:p14="http://schemas.microsoft.com/office/powerpoint/2010/main" val="167532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C4E86E48-704F-AA40-AEF3-919609DE32DE}" type="slidenum">
              <a:rPr lang="en-US"/>
              <a:pPr>
                <a:defRPr/>
              </a:pPr>
              <a:t>‹#›</a:t>
            </a:fld>
            <a:endParaRPr lang="en-US"/>
          </a:p>
        </p:txBody>
      </p:sp>
    </p:spTree>
    <p:extLst>
      <p:ext uri="{BB962C8B-B14F-4D97-AF65-F5344CB8AC3E}">
        <p14:creationId xmlns:p14="http://schemas.microsoft.com/office/powerpoint/2010/main" val="1974605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475751D-CB50-274B-9943-64813AAB7337}" type="slidenum">
              <a:rPr lang="en-US"/>
              <a:pPr>
                <a:defRPr/>
              </a:pPr>
              <a:t>‹#›</a:t>
            </a:fld>
            <a:endParaRPr lang="en-US"/>
          </a:p>
        </p:txBody>
      </p:sp>
    </p:spTree>
    <p:extLst>
      <p:ext uri="{BB962C8B-B14F-4D97-AF65-F5344CB8AC3E}">
        <p14:creationId xmlns:p14="http://schemas.microsoft.com/office/powerpoint/2010/main" val="1643745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5086945-6ABA-A04C-91E3-9F9BDE0CBDF6}" type="slidenum">
              <a:rPr lang="en-US"/>
              <a:pPr>
                <a:defRPr/>
              </a:pPr>
              <a:t>‹#›</a:t>
            </a:fld>
            <a:endParaRPr lang="en-US"/>
          </a:p>
        </p:txBody>
      </p:sp>
    </p:spTree>
    <p:extLst>
      <p:ext uri="{BB962C8B-B14F-4D97-AF65-F5344CB8AC3E}">
        <p14:creationId xmlns:p14="http://schemas.microsoft.com/office/powerpoint/2010/main" val="175914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4696A24-FCD4-1C46-B183-22962FFFBB0C}" type="slidenum">
              <a:rPr lang="en-US"/>
              <a:pPr>
                <a:defRPr/>
              </a:pPr>
              <a:t>‹#›</a:t>
            </a:fld>
            <a:endParaRPr lang="en-US"/>
          </a:p>
        </p:txBody>
      </p:sp>
    </p:spTree>
    <p:extLst>
      <p:ext uri="{BB962C8B-B14F-4D97-AF65-F5344CB8AC3E}">
        <p14:creationId xmlns:p14="http://schemas.microsoft.com/office/powerpoint/2010/main" val="141544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951656A-DCB2-AE41-B00D-6085A0A19CDD}" type="slidenum">
              <a:rPr lang="en-US"/>
              <a:pPr>
                <a:defRPr/>
              </a:pPr>
              <a:t>‹#›</a:t>
            </a:fld>
            <a:endParaRPr lang="en-US"/>
          </a:p>
        </p:txBody>
      </p:sp>
    </p:spTree>
    <p:extLst>
      <p:ext uri="{BB962C8B-B14F-4D97-AF65-F5344CB8AC3E}">
        <p14:creationId xmlns:p14="http://schemas.microsoft.com/office/powerpoint/2010/main" val="377309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F51BCB4-BF82-9345-ADFE-57F69FACB0DF}" type="slidenum">
              <a:rPr lang="en-US"/>
              <a:pPr>
                <a:defRPr/>
              </a:pPr>
              <a:t>‹#›</a:t>
            </a:fld>
            <a:endParaRPr lang="en-US"/>
          </a:p>
        </p:txBody>
      </p:sp>
    </p:spTree>
    <p:extLst>
      <p:ext uri="{BB962C8B-B14F-4D97-AF65-F5344CB8AC3E}">
        <p14:creationId xmlns:p14="http://schemas.microsoft.com/office/powerpoint/2010/main" val="229669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3655F39-53F2-0149-9F26-A0DB58FB8EC8}" type="slidenum">
              <a:rPr lang="en-US"/>
              <a:pPr>
                <a:defRPr/>
              </a:pPr>
              <a:t>‹#›</a:t>
            </a:fld>
            <a:endParaRPr lang="en-US"/>
          </a:p>
        </p:txBody>
      </p:sp>
    </p:spTree>
    <p:extLst>
      <p:ext uri="{BB962C8B-B14F-4D97-AF65-F5344CB8AC3E}">
        <p14:creationId xmlns:p14="http://schemas.microsoft.com/office/powerpoint/2010/main" val="2528555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00B7351-378A-0E4A-995F-937D15DA24AC}" type="slidenum">
              <a:rPr lang="en-US"/>
              <a:pPr>
                <a:defRPr/>
              </a:pPr>
              <a:t>‹#›</a:t>
            </a:fld>
            <a:endParaRPr lang="en-US"/>
          </a:p>
        </p:txBody>
      </p:sp>
    </p:spTree>
    <p:extLst>
      <p:ext uri="{BB962C8B-B14F-4D97-AF65-F5344CB8AC3E}">
        <p14:creationId xmlns:p14="http://schemas.microsoft.com/office/powerpoint/2010/main" val="329763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00BC857-2A04-D24F-BEFA-F5D58D5B7F67}" type="slidenum">
              <a:rPr lang="en-US"/>
              <a:pPr>
                <a:defRPr/>
              </a:pPr>
              <a:t>‹#›</a:t>
            </a:fld>
            <a:endParaRPr lang="en-US"/>
          </a:p>
        </p:txBody>
      </p:sp>
    </p:spTree>
    <p:extLst>
      <p:ext uri="{BB962C8B-B14F-4D97-AF65-F5344CB8AC3E}">
        <p14:creationId xmlns:p14="http://schemas.microsoft.com/office/powerpoint/2010/main" val="216835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E4309B7-BF95-9645-8737-911648ED00AE}" type="slidenum">
              <a:rPr lang="en-US"/>
              <a:pPr>
                <a:defRPr/>
              </a:pPr>
              <a:t>‹#›</a:t>
            </a:fld>
            <a:endParaRPr lang="en-US"/>
          </a:p>
        </p:txBody>
      </p:sp>
    </p:spTree>
    <p:extLst>
      <p:ext uri="{BB962C8B-B14F-4D97-AF65-F5344CB8AC3E}">
        <p14:creationId xmlns:p14="http://schemas.microsoft.com/office/powerpoint/2010/main" val="100010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F814AA1-7303-0C4B-81E9-94688151CFA9}" type="slidenum">
              <a:rPr lang="en-US"/>
              <a:pPr>
                <a:defRPr/>
              </a:pPr>
              <a:t>‹#›</a:t>
            </a:fld>
            <a:endParaRPr lang="en-US"/>
          </a:p>
        </p:txBody>
      </p:sp>
    </p:spTree>
    <p:extLst>
      <p:ext uri="{BB962C8B-B14F-4D97-AF65-F5344CB8AC3E}">
        <p14:creationId xmlns:p14="http://schemas.microsoft.com/office/powerpoint/2010/main" val="2962831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mj-lt"/>
                <a:ea typeface="+mn-ea"/>
                <a:cs typeface="+mn-cs"/>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latin typeface="+mj-lt"/>
                <a:ea typeface="+mn-ea"/>
                <a:cs typeface="+mn-cs"/>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Garamond" charset="0"/>
                <a:cs typeface="+mn-cs"/>
              </a:defRPr>
            </a:lvl1pPr>
          </a:lstStyle>
          <a:p>
            <a:pPr>
              <a:defRPr/>
            </a:pPr>
            <a:fld id="{D0BFFAA0-5E70-B540-A5DE-1F8E9B482F60}"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13"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King5anti-war.mp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kathrineswitzer.com/press-room/photo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notesSlide" Target="../notesSlides/notesSlide51.xml"/><Relationship Id="rId9"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jpeg"/><Relationship Id="rId4" Type="http://schemas.openxmlformats.org/officeDocument/2006/relationships/image" Target="../media/image135.png"/><Relationship Id="rId9"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ms058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67056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3"/>
          <p:cNvSpPr txBox="1">
            <a:spLocks noChangeArrowheads="1"/>
          </p:cNvSpPr>
          <p:nvPr/>
        </p:nvSpPr>
        <p:spPr bwMode="auto">
          <a:xfrm>
            <a:off x="2362200" y="55768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March on Washington, 1963</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sz="3800">
                <a:latin typeface="Garamond" charset="0"/>
              </a:rPr>
              <a:t>Total Vietnamese killed in their post-World War II war for independence:</a:t>
            </a:r>
          </a:p>
        </p:txBody>
      </p:sp>
      <p:sp>
        <p:nvSpPr>
          <p:cNvPr id="33794" name="Rectangle 3"/>
          <p:cNvSpPr>
            <a:spLocks noGrp="1" noChangeArrowheads="1"/>
          </p:cNvSpPr>
          <p:nvPr>
            <p:ph type="body" idx="1"/>
          </p:nvPr>
        </p:nvSpPr>
        <p:spPr/>
        <p:txBody>
          <a:bodyPr/>
          <a:lstStyle/>
          <a:p>
            <a:pPr eaLnBrk="1" hangingPunct="1">
              <a:lnSpc>
                <a:spcPct val="90000"/>
              </a:lnSpc>
            </a:pPr>
            <a:r>
              <a:rPr lang="en-US">
                <a:latin typeface="Arial" charset="0"/>
              </a:rPr>
              <a:t>3,800,000 Vietnamese killed</a:t>
            </a:r>
          </a:p>
          <a:p>
            <a:pPr eaLnBrk="1" hangingPunct="1">
              <a:lnSpc>
                <a:spcPct val="90000"/>
              </a:lnSpc>
            </a:pPr>
            <a:r>
              <a:rPr lang="en-US">
                <a:latin typeface="Arial" charset="0"/>
              </a:rPr>
              <a:t>One out of ten Vietnamese</a:t>
            </a:r>
          </a:p>
          <a:p>
            <a:pPr eaLnBrk="1" hangingPunct="1">
              <a:lnSpc>
                <a:spcPct val="90000"/>
              </a:lnSpc>
            </a:pPr>
            <a:r>
              <a:rPr lang="en-US">
                <a:latin typeface="Arial" charset="0"/>
              </a:rPr>
              <a:t>This includes all wars with France, Cambodia, the United States, China and Japan . . . </a:t>
            </a:r>
          </a:p>
          <a:p>
            <a:pPr eaLnBrk="1" hangingPunct="1">
              <a:lnSpc>
                <a:spcPct val="90000"/>
              </a:lnSpc>
            </a:pPr>
            <a:r>
              <a:rPr lang="en-US">
                <a:latin typeface="Arial" charset="0"/>
              </a:rPr>
              <a:t> and all political murders committed by Ho Chi Minh, Diem, and other political leaders</a:t>
            </a:r>
          </a:p>
          <a:p>
            <a:pPr eaLnBrk="1" hangingPunct="1">
              <a:lnSpc>
                <a:spcPct val="90000"/>
              </a:lnSpc>
            </a:pPr>
            <a:r>
              <a:rPr lang="en-US">
                <a:latin typeface="Arial" charset="0"/>
              </a:rPr>
              <a:t>Vietnamese killed in the U.S./Vietnam War: 1,719,000</a:t>
            </a:r>
          </a:p>
        </p:txBody>
      </p:sp>
      <p:sp>
        <p:nvSpPr>
          <p:cNvPr id="33795" name="Text Box 4"/>
          <p:cNvSpPr txBox="1">
            <a:spLocks noChangeArrowheads="1"/>
          </p:cNvSpPr>
          <p:nvPr/>
        </p:nvSpPr>
        <p:spPr bwMode="auto">
          <a:xfrm>
            <a:off x="2590800" y="6172200"/>
            <a:ext cx="647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b="0" dirty="0"/>
              <a:t>Source: R.J. </a:t>
            </a:r>
            <a:r>
              <a:rPr lang="en-US" sz="1800" b="0" dirty="0" err="1"/>
              <a:t>Rummel</a:t>
            </a:r>
            <a:r>
              <a:rPr lang="en-US" sz="1800" b="0" dirty="0"/>
              <a:t>, “Statistics of Vietnamese </a:t>
            </a:r>
            <a:r>
              <a:rPr lang="en-US" sz="1800" b="0" dirty="0" err="1" smtClean="0"/>
              <a:t>Democide</a:t>
            </a:r>
            <a:r>
              <a:rPr lang="en-US" sz="1800" b="0" dirty="0" smtClean="0"/>
              <a:t>.”</a:t>
            </a:r>
            <a:endParaRPr lang="en-US" sz="1800" b="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5"/>
          <p:cNvSpPr txBox="1">
            <a:spLocks noChangeArrowheads="1"/>
          </p:cNvSpPr>
          <p:nvPr/>
        </p:nvSpPr>
        <p:spPr bwMode="auto">
          <a:xfrm>
            <a:off x="3733800" y="4876800"/>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dirty="0"/>
              <a:t>1965 teach in on the war at New York </a:t>
            </a:r>
            <a:r>
              <a:rPr lang="en-US" sz="1800" dirty="0" smtClean="0"/>
              <a:t>University; A.J. </a:t>
            </a:r>
            <a:r>
              <a:rPr lang="en-US" sz="1800" dirty="0" err="1" smtClean="0"/>
              <a:t>Muste</a:t>
            </a:r>
            <a:r>
              <a:rPr lang="en-US" sz="1800" dirty="0" smtClean="0"/>
              <a:t> and Dorothy Day at an anti-war rally</a:t>
            </a:r>
            <a:endParaRPr lang="en-US" sz="1800" dirty="0"/>
          </a:p>
        </p:txBody>
      </p:sp>
      <p:sp>
        <p:nvSpPr>
          <p:cNvPr id="3" name="Title 2"/>
          <p:cNvSpPr>
            <a:spLocks noGrp="1"/>
          </p:cNvSpPr>
          <p:nvPr>
            <p:ph type="title"/>
          </p:nvPr>
        </p:nvSpPr>
        <p:spPr/>
        <p:txBody>
          <a:bodyPr/>
          <a:lstStyle/>
          <a:p>
            <a:r>
              <a:rPr lang="en-US" dirty="0" smtClean="0"/>
              <a:t>Early resistance to the Vietnam war</a:t>
            </a:r>
            <a:endParaRPr lang="en-US" dirty="0"/>
          </a:p>
        </p:txBody>
      </p:sp>
      <p:pic>
        <p:nvPicPr>
          <p:cNvPr id="5" name="Picture 4"/>
          <p:cNvPicPr>
            <a:picLocks noChangeAspect="1"/>
          </p:cNvPicPr>
          <p:nvPr/>
        </p:nvPicPr>
        <p:blipFill>
          <a:blip r:embed="rId3"/>
          <a:stretch>
            <a:fillRect/>
          </a:stretch>
        </p:blipFill>
        <p:spPr>
          <a:xfrm>
            <a:off x="3124200" y="1600200"/>
            <a:ext cx="5105400" cy="3118935"/>
          </a:xfrm>
          <a:prstGeom prst="rect">
            <a:avLst/>
          </a:prstGeom>
        </p:spPr>
      </p:pic>
      <p:pic>
        <p:nvPicPr>
          <p:cNvPr id="358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3235368" cy="472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sz="3800">
                <a:latin typeface="Garamond" charset="0"/>
              </a:rPr>
              <a:t>liberal vs. radical anti-war movement</a:t>
            </a: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557604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6"/>
          <p:cNvSpPr txBox="1">
            <a:spLocks noChangeArrowheads="1"/>
          </p:cNvSpPr>
          <p:nvPr/>
        </p:nvSpPr>
        <p:spPr bwMode="auto">
          <a:xfrm>
            <a:off x="5105400" y="5713413"/>
            <a:ext cx="3276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Vietnam teach in at UCLA and Oakland Army base protest in 1965</a:t>
            </a: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29000"/>
            <a:ext cx="3810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685800" y="381000"/>
            <a:ext cx="3352800" cy="4756150"/>
            <a:chOff x="432" y="240"/>
            <a:chExt cx="2112" cy="2996"/>
          </a:xfrm>
        </p:grpSpPr>
        <p:pic>
          <p:nvPicPr>
            <p:cNvPr id="399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40"/>
              <a:ext cx="1658"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9"/>
            <p:cNvSpPr txBox="1">
              <a:spLocks noChangeArrowheads="1"/>
            </p:cNvSpPr>
            <p:nvPr/>
          </p:nvSpPr>
          <p:spPr bwMode="auto">
            <a:xfrm>
              <a:off x="432" y="2832"/>
              <a:ext cx="211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dirty="0" err="1" smtClean="0"/>
                <a:t>Stokely</a:t>
              </a:r>
              <a:r>
                <a:rPr lang="en-US" sz="1800" dirty="0" smtClean="0"/>
                <a:t> </a:t>
              </a:r>
              <a:r>
                <a:rPr lang="en-US" sz="1800" dirty="0"/>
                <a:t>Carmichael, “Black Power”</a:t>
              </a:r>
            </a:p>
          </p:txBody>
        </p:sp>
      </p:grpSp>
      <p:grpSp>
        <p:nvGrpSpPr>
          <p:cNvPr id="3" name="Group 17"/>
          <p:cNvGrpSpPr>
            <a:grpSpLocks/>
          </p:cNvGrpSpPr>
          <p:nvPr/>
        </p:nvGrpSpPr>
        <p:grpSpPr bwMode="auto">
          <a:xfrm>
            <a:off x="4191000" y="685800"/>
            <a:ext cx="3476625" cy="3308350"/>
            <a:chOff x="2640" y="432"/>
            <a:chExt cx="2190" cy="2084"/>
          </a:xfrm>
        </p:grpSpPr>
        <p:pic>
          <p:nvPicPr>
            <p:cNvPr id="3994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 y="432"/>
              <a:ext cx="2190" cy="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11"/>
            <p:cNvSpPr txBox="1">
              <a:spLocks noChangeArrowheads="1"/>
            </p:cNvSpPr>
            <p:nvPr/>
          </p:nvSpPr>
          <p:spPr bwMode="auto">
            <a:xfrm>
              <a:off x="2736" y="211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dirty="0"/>
                <a:t>James Meredith shot, 1966</a:t>
              </a:r>
            </a:p>
          </p:txBody>
        </p:sp>
      </p:grpSp>
      <p:grpSp>
        <p:nvGrpSpPr>
          <p:cNvPr id="4" name="Group 18"/>
          <p:cNvGrpSpPr>
            <a:grpSpLocks/>
          </p:cNvGrpSpPr>
          <p:nvPr/>
        </p:nvGrpSpPr>
        <p:grpSpPr bwMode="auto">
          <a:xfrm>
            <a:off x="2057400" y="4090988"/>
            <a:ext cx="5638800" cy="2311400"/>
            <a:chOff x="1776" y="2577"/>
            <a:chExt cx="3552" cy="1456"/>
          </a:xfrm>
        </p:grpSpPr>
        <p:pic>
          <p:nvPicPr>
            <p:cNvPr id="39941" name="Picture 1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68" y="2577"/>
              <a:ext cx="2160"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5"/>
            <p:cNvSpPr txBox="1">
              <a:spLocks noChangeArrowheads="1"/>
            </p:cNvSpPr>
            <p:nvPr/>
          </p:nvSpPr>
          <p:spPr bwMode="auto">
            <a:xfrm>
              <a:off x="1776" y="3456"/>
              <a:ext cx="134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sz="1800" dirty="0"/>
                <a:t>Malcolm X, assassinated, 1965</a:t>
              </a:r>
            </a:p>
          </p:txBody>
        </p:sp>
      </p:grpSp>
      <p:pic>
        <p:nvPicPr>
          <p:cNvPr id="6248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429000"/>
            <a:ext cx="17335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483"/>
                                        </p:tgtEl>
                                        <p:attrNameLst>
                                          <p:attrName>style.visibility</p:attrName>
                                        </p:attrNameLst>
                                      </p:cBhvr>
                                      <p:to>
                                        <p:strVal val="visible"/>
                                      </p:to>
                                    </p:set>
                                    <p:animEffect transition="in" filter="dissolve">
                                      <p:cBhvr>
                                        <p:cTn id="12" dur="500"/>
                                        <p:tgtEl>
                                          <p:spTgt spid="624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762000" y="523875"/>
            <a:ext cx="5257800" cy="2892425"/>
            <a:chOff x="762000" y="523875"/>
            <a:chExt cx="5257800" cy="2893077"/>
          </a:xfrm>
        </p:grpSpPr>
        <p:pic>
          <p:nvPicPr>
            <p:cNvPr id="10247" name="Picture 2">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523875"/>
              <a:ext cx="1981200" cy="28930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8" name="Text Box 3"/>
            <p:cNvSpPr txBox="1">
              <a:spLocks noChangeArrowheads="1"/>
            </p:cNvSpPr>
            <p:nvPr/>
          </p:nvSpPr>
          <p:spPr bwMode="auto">
            <a:xfrm>
              <a:off x="3048000" y="689012"/>
              <a:ext cx="2971800" cy="2562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000">
                  <a:solidFill>
                    <a:schemeClr val="tx1"/>
                  </a:solidFill>
                  <a:latin typeface="Arial" charset="0"/>
                  <a:ea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a:solidFill>
                    <a:schemeClr val="tx1"/>
                  </a:solidFill>
                  <a:latin typeface="Arial"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1"/>
                  </a:solidFill>
                  <a:latin typeface="Arial"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0"/>
                </a:defRPr>
              </a:lvl5pPr>
              <a:lvl6pPr marL="2514600" indent="-228600" eaLnBrk="0" hangingPunct="0">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0"/>
                </a:defRPr>
              </a:lvl6pPr>
              <a:lvl7pPr marL="2971800" indent="-228600" eaLnBrk="0" hangingPunct="0">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0"/>
                </a:defRPr>
              </a:lvl7pPr>
              <a:lvl8pPr marL="3429000" indent="-228600" eaLnBrk="0" hangingPunct="0">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0"/>
                </a:defRPr>
              </a:lvl8pPr>
              <a:lvl9pPr marL="3886200" indent="-228600" eaLnBrk="0" hangingPunct="0">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ＭＳ Ｐゴシック" charset="0"/>
                </a:defRPr>
              </a:lvl9pPr>
            </a:lstStyle>
            <a:p>
              <a:pPr>
                <a:spcBef>
                  <a:spcPts val="1125"/>
                </a:spcBef>
                <a:defRPr/>
              </a:pPr>
              <a:r>
                <a:rPr lang="en-GB" sz="1800" smtClean="0">
                  <a:solidFill>
                    <a:srgbClr val="000000"/>
                  </a:solidFill>
                  <a:cs typeface="Lucida Sans Unicode" charset="0"/>
                </a:rPr>
                <a:t>“As I have walked among the desperate, rejected and angry young men, I have told them that Molotov cocktails and rifles would not solve their problems . . . But they asked, what about Vietnam?”</a:t>
              </a:r>
            </a:p>
          </p:txBody>
        </p:sp>
      </p:grpSp>
      <p:sp>
        <p:nvSpPr>
          <p:cNvPr id="11268" name="AutoShape 4"/>
          <p:cNvSpPr>
            <a:spLocks noRot="1" noChangeAspect="1" noChangeArrowheads="1"/>
          </p:cNvSpPr>
          <p:nvPr/>
        </p:nvSpPr>
        <p:spPr bwMode="auto">
          <a:xfrm>
            <a:off x="5514975" y="485775"/>
            <a:ext cx="657225"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chemeClr val="bg1"/>
              </a:solidFill>
              <a:cs typeface="Lucida Sans Unicode" charset="0"/>
            </a:endParaRPr>
          </a:p>
        </p:txBody>
      </p:sp>
      <p:pic>
        <p:nvPicPr>
          <p:cNvPr id="41987" name="Picture 10" descr="http://cdn.dipity.com/uploads/events/e36f5cd5a24976a6a83ca5615239dbc8_1M.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3438" y="3638550"/>
            <a:ext cx="181292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2" descr="http://monkeyfacenews.typepad.com/.a/6a0120a5c94e03970b012876779590970c-800wi"/>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81300" y="3735388"/>
            <a:ext cx="18430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pPr eaLnBrk="1" hangingPunct="1"/>
            <a:r>
              <a:rPr lang="en-US">
                <a:latin typeface="Garamond" charset="0"/>
              </a:rPr>
              <a:t>Napalm</a:t>
            </a:r>
          </a:p>
        </p:txBody>
      </p:sp>
      <p:pic>
        <p:nvPicPr>
          <p:cNvPr id="44034" name="Picture 3" descr="napalmstrik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05000" y="1600200"/>
            <a:ext cx="6705600" cy="3830638"/>
          </a:xfrm>
          <a:noFill/>
        </p:spPr>
      </p:pic>
      <p:sp>
        <p:nvSpPr>
          <p:cNvPr id="44035" name="Rectangle 4"/>
          <p:cNvSpPr>
            <a:spLocks noGrp="1" noChangeArrowheads="1"/>
          </p:cNvSpPr>
          <p:nvPr>
            <p:ph type="body" idx="1"/>
          </p:nvPr>
        </p:nvSpPr>
        <p:spPr>
          <a:xfrm>
            <a:off x="0" y="1295400"/>
            <a:ext cx="3581400" cy="4530725"/>
          </a:xfrm>
        </p:spPr>
        <p:txBody>
          <a:bodyPr/>
          <a:lstStyle/>
          <a:p>
            <a:pPr algn="r" eaLnBrk="1" hangingPunct="1"/>
            <a:r>
              <a:rPr lang="en-US" b="1">
                <a:latin typeface="Arial" charset="0"/>
              </a:rPr>
              <a:t>gasoline, napthenic acid and palm oil</a:t>
            </a:r>
          </a:p>
          <a:p>
            <a:pPr algn="r" eaLnBrk="1" hangingPunct="1"/>
            <a:r>
              <a:rPr lang="en-US" b="1">
                <a:latin typeface="Arial" charset="0"/>
              </a:rPr>
              <a:t>burns the flesh off of its victims</a:t>
            </a:r>
          </a:p>
          <a:p>
            <a:pPr algn="r" eaLnBrk="1" hangingPunct="1"/>
            <a:r>
              <a:rPr lang="en-US" b="1">
                <a:latin typeface="Arial" charset="0"/>
              </a:rPr>
              <a:t>sucks oxygen from the area and suffocates people</a:t>
            </a:r>
          </a:p>
        </p:txBody>
      </p:sp>
      <p:pic>
        <p:nvPicPr>
          <p:cNvPr id="2" name="Picture 1"/>
          <p:cNvPicPr>
            <a:picLocks noChangeAspect="1"/>
          </p:cNvPicPr>
          <p:nvPr/>
        </p:nvPicPr>
        <p:blipFill>
          <a:blip r:embed="rId4"/>
          <a:stretch>
            <a:fillRect/>
          </a:stretch>
        </p:blipFill>
        <p:spPr>
          <a:xfrm>
            <a:off x="6858000" y="3733800"/>
            <a:ext cx="2074484"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n-US">
                <a:latin typeface="Garamond" charset="0"/>
              </a:rPr>
              <a:t>Operation Rolling Thunder</a:t>
            </a:r>
          </a:p>
        </p:txBody>
      </p:sp>
      <p:sp>
        <p:nvSpPr>
          <p:cNvPr id="46082" name="Rectangle 3"/>
          <p:cNvSpPr>
            <a:spLocks noGrp="1" noChangeArrowheads="1"/>
          </p:cNvSpPr>
          <p:nvPr>
            <p:ph type="body" idx="1"/>
          </p:nvPr>
        </p:nvSpPr>
        <p:spPr>
          <a:xfrm>
            <a:off x="838200" y="1371600"/>
            <a:ext cx="3962400" cy="4530725"/>
          </a:xfrm>
        </p:spPr>
        <p:txBody>
          <a:bodyPr/>
          <a:lstStyle/>
          <a:p>
            <a:pPr eaLnBrk="1" hangingPunct="1"/>
            <a:r>
              <a:rPr lang="en-US" sz="2600">
                <a:latin typeface="Arial" charset="0"/>
              </a:rPr>
              <a:t>Bombardment campaign against North Vietnam from 1965 through 1968</a:t>
            </a:r>
          </a:p>
          <a:p>
            <a:pPr eaLnBrk="1" hangingPunct="1"/>
            <a:r>
              <a:rPr lang="en-US" sz="2600">
                <a:latin typeface="Arial" charset="0"/>
              </a:rPr>
              <a:t>Objective: Push North Vietnam to settle with the United States</a:t>
            </a:r>
          </a:p>
          <a:p>
            <a:pPr eaLnBrk="1" hangingPunct="1"/>
            <a:r>
              <a:rPr lang="en-US" sz="2600">
                <a:latin typeface="Arial" charset="0"/>
              </a:rPr>
              <a:t>Principal target of Rolling Thunder the “Ho Chi Minh” trail</a:t>
            </a:r>
          </a:p>
        </p:txBody>
      </p:sp>
      <p:pic>
        <p:nvPicPr>
          <p:cNvPr id="4608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9200" y="1600200"/>
            <a:ext cx="33194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Garamond" charset="0"/>
              </a:rPr>
              <a:t>Battle of Ia Drang Valley, 1965</a:t>
            </a:r>
          </a:p>
        </p:txBody>
      </p:sp>
      <p:sp>
        <p:nvSpPr>
          <p:cNvPr id="48130" name="Content Placeholder 2"/>
          <p:cNvSpPr>
            <a:spLocks noGrp="1"/>
          </p:cNvSpPr>
          <p:nvPr>
            <p:ph idx="1"/>
          </p:nvPr>
        </p:nvSpPr>
        <p:spPr>
          <a:xfrm>
            <a:off x="457200" y="1249363"/>
            <a:ext cx="3276600" cy="4530725"/>
          </a:xfrm>
        </p:spPr>
        <p:txBody>
          <a:bodyPr/>
          <a:lstStyle/>
          <a:p>
            <a:r>
              <a:rPr lang="en-US">
                <a:latin typeface="Arial" charset="0"/>
              </a:rPr>
              <a:t>A stalemate despite the introduction of seven Army divisions, two Marine divisions, and five brigades</a:t>
            </a:r>
          </a:p>
        </p:txBody>
      </p:sp>
      <p:pic>
        <p:nvPicPr>
          <p:cNvPr id="48131" name="Picture 2" descr="http://upload.wikimedia.org/wikipedia/commons/b/ba/Battle_of_Ia_Drang_Valle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05200" y="1219200"/>
            <a:ext cx="44878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5715000" y="3886200"/>
            <a:ext cx="2717800" cy="1834515"/>
          </a:xfrm>
          <a:prstGeom prst="rect">
            <a:avLst/>
          </a:prstGeom>
        </p:spPr>
      </p:pic>
      <p:sp>
        <p:nvSpPr>
          <p:cNvPr id="3" name="TextBox 2"/>
          <p:cNvSpPr txBox="1"/>
          <p:nvPr/>
        </p:nvSpPr>
        <p:spPr>
          <a:xfrm>
            <a:off x="6019800" y="5715000"/>
            <a:ext cx="1219200" cy="646331"/>
          </a:xfrm>
          <a:prstGeom prst="rect">
            <a:avLst/>
          </a:prstGeom>
          <a:noFill/>
        </p:spPr>
        <p:txBody>
          <a:bodyPr wrap="square" rtlCol="0">
            <a:spAutoFit/>
          </a:bodyPr>
          <a:lstStyle/>
          <a:p>
            <a:r>
              <a:rPr lang="en-US" dirty="0" smtClean="0"/>
              <a:t>Hill 875</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457200" y="841375"/>
            <a:ext cx="8229600" cy="1139825"/>
          </a:xfrm>
        </p:spPr>
        <p:txBody>
          <a:bodyPr/>
          <a:lstStyle/>
          <a:p>
            <a:pPr eaLnBrk="1" hangingPunct="1"/>
            <a:r>
              <a:rPr lang="en-US" sz="3800">
                <a:latin typeface="Garamond" charset="0"/>
              </a:rPr>
              <a:t>1967: support for the war begins to wane</a:t>
            </a:r>
          </a:p>
        </p:txBody>
      </p:sp>
      <p:sp>
        <p:nvSpPr>
          <p:cNvPr id="49154" name="Rectangle 3"/>
          <p:cNvSpPr>
            <a:spLocks noGrp="1" noChangeArrowheads="1"/>
          </p:cNvSpPr>
          <p:nvPr>
            <p:ph type="body" sz="half" idx="1"/>
          </p:nvPr>
        </p:nvSpPr>
        <p:spPr>
          <a:xfrm>
            <a:off x="76200" y="1981200"/>
            <a:ext cx="2971800" cy="3429000"/>
          </a:xfrm>
        </p:spPr>
        <p:txBody>
          <a:bodyPr/>
          <a:lstStyle/>
          <a:p>
            <a:pPr algn="r" eaLnBrk="1" hangingPunct="1"/>
            <a:r>
              <a:rPr lang="en-US" sz="2600">
                <a:latin typeface="Arial" charset="0"/>
              </a:rPr>
              <a:t>71 percent of U.S. public support the war</a:t>
            </a:r>
          </a:p>
          <a:p>
            <a:pPr algn="r" eaLnBrk="1" hangingPunct="1"/>
            <a:r>
              <a:rPr lang="en-US" sz="2600">
                <a:latin typeface="Arial" charset="0"/>
              </a:rPr>
              <a:t>August it drops to 61 percent</a:t>
            </a:r>
          </a:p>
          <a:p>
            <a:pPr algn="r" eaLnBrk="1" hangingPunct="1"/>
            <a:r>
              <a:rPr lang="en-US" sz="2600">
                <a:latin typeface="Arial" charset="0"/>
              </a:rPr>
              <a:t>October it slips to 58 percent</a:t>
            </a:r>
          </a:p>
        </p:txBody>
      </p:sp>
      <p:pic>
        <p:nvPicPr>
          <p:cNvPr id="49155" name="Picture 4" descr="veteranprotes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352800" y="1785938"/>
            <a:ext cx="4991100" cy="3563937"/>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atin typeface="Garamond" charset="0"/>
              </a:rPr>
              <a:t>Project Head Start, 1965</a:t>
            </a:r>
          </a:p>
        </p:txBody>
      </p:sp>
      <p:sp>
        <p:nvSpPr>
          <p:cNvPr id="51202" name="Rectangle 3"/>
          <p:cNvSpPr>
            <a:spLocks noGrp="1" noChangeArrowheads="1"/>
          </p:cNvSpPr>
          <p:nvPr>
            <p:ph type="body" sz="half" idx="1"/>
          </p:nvPr>
        </p:nvSpPr>
        <p:spPr>
          <a:xfrm>
            <a:off x="457200" y="1600201"/>
            <a:ext cx="3505200" cy="2743200"/>
          </a:xfrm>
        </p:spPr>
        <p:txBody>
          <a:bodyPr/>
          <a:lstStyle/>
          <a:p>
            <a:pPr algn="r" eaLnBrk="1" hangingPunct="1"/>
            <a:r>
              <a:rPr lang="en-US" sz="2600" dirty="0">
                <a:latin typeface="Arial" charset="0"/>
              </a:rPr>
              <a:t>Food, health care, and day care for poor pre-school children</a:t>
            </a:r>
          </a:p>
          <a:p>
            <a:pPr algn="r" eaLnBrk="1" hangingPunct="1">
              <a:buFont typeface="Wingdings" charset="0"/>
              <a:buNone/>
            </a:pPr>
            <a:endParaRPr lang="en-US" sz="2600" dirty="0">
              <a:latin typeface="Arial" charset="0"/>
            </a:endParaRPr>
          </a:p>
        </p:txBody>
      </p:sp>
      <p:pic>
        <p:nvPicPr>
          <p:cNvPr id="51203" name="Picture 4"/>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4191000" y="1371600"/>
            <a:ext cx="4038600" cy="3062288"/>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riot1thum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05200" y="990600"/>
            <a:ext cx="5257800" cy="4418013"/>
          </a:xfrm>
          <a:noFill/>
        </p:spPr>
      </p:pic>
      <p:sp>
        <p:nvSpPr>
          <p:cNvPr id="19458" name="Rectangle 3"/>
          <p:cNvSpPr>
            <a:spLocks noChangeArrowheads="1"/>
          </p:cNvSpPr>
          <p:nvPr/>
        </p:nvSpPr>
        <p:spPr bwMode="auto">
          <a:xfrm>
            <a:off x="304800" y="1371600"/>
            <a:ext cx="3124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lnSpc>
                <a:spcPct val="80000"/>
              </a:lnSpc>
              <a:spcBef>
                <a:spcPct val="20000"/>
              </a:spcBef>
              <a:buClr>
                <a:schemeClr val="accent1"/>
              </a:buClr>
              <a:buSzPct val="65000"/>
              <a:buFont typeface="Wingdings" charset="0"/>
              <a:buChar char="n"/>
            </a:pPr>
            <a:r>
              <a:rPr lang="en-US" sz="2400">
                <a:latin typeface="Courier New" charset="0"/>
              </a:rPr>
              <a:t>34 people killed in the riot</a:t>
            </a:r>
          </a:p>
          <a:p>
            <a:pPr marL="342900" indent="-342900" algn="r">
              <a:lnSpc>
                <a:spcPct val="80000"/>
              </a:lnSpc>
              <a:spcBef>
                <a:spcPct val="20000"/>
              </a:spcBef>
              <a:buClr>
                <a:schemeClr val="accent1"/>
              </a:buClr>
              <a:buSzPct val="65000"/>
              <a:buFont typeface="Wingdings" charset="0"/>
              <a:buChar char="n"/>
            </a:pPr>
            <a:r>
              <a:rPr lang="en-US" sz="2400">
                <a:latin typeface="Courier New" charset="0"/>
              </a:rPr>
              <a:t>1,000 injured</a:t>
            </a:r>
          </a:p>
          <a:p>
            <a:pPr marL="342900" indent="-342900" algn="r">
              <a:lnSpc>
                <a:spcPct val="80000"/>
              </a:lnSpc>
              <a:spcBef>
                <a:spcPct val="20000"/>
              </a:spcBef>
              <a:buClr>
                <a:schemeClr val="accent1"/>
              </a:buClr>
              <a:buSzPct val="65000"/>
              <a:buFont typeface="Wingdings" charset="0"/>
              <a:buChar char="n"/>
            </a:pPr>
            <a:r>
              <a:rPr lang="en-US" sz="2400">
                <a:latin typeface="Courier New" charset="0"/>
              </a:rPr>
              <a:t>107,000 participants</a:t>
            </a:r>
          </a:p>
          <a:p>
            <a:pPr marL="342900" indent="-342900" algn="r">
              <a:lnSpc>
                <a:spcPct val="80000"/>
              </a:lnSpc>
              <a:spcBef>
                <a:spcPct val="20000"/>
              </a:spcBef>
              <a:buClr>
                <a:schemeClr val="accent1"/>
              </a:buClr>
              <a:buSzPct val="65000"/>
              <a:buFont typeface="Wingdings" charset="0"/>
              <a:buChar char="n"/>
            </a:pPr>
            <a:r>
              <a:rPr lang="en-US" sz="2400">
                <a:latin typeface="Courier New" charset="0"/>
              </a:rPr>
              <a:t>16,000 police and National Guardsmen intervene</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a:latin typeface="Garamond" charset="0"/>
              </a:rPr>
              <a:t>The Medicare Act, 1965</a:t>
            </a:r>
          </a:p>
        </p:txBody>
      </p:sp>
      <p:sp>
        <p:nvSpPr>
          <p:cNvPr id="53250" name="Rectangle 3"/>
          <p:cNvSpPr>
            <a:spLocks noGrp="1" noChangeArrowheads="1"/>
          </p:cNvSpPr>
          <p:nvPr>
            <p:ph type="body" sz="half" idx="1"/>
          </p:nvPr>
        </p:nvSpPr>
        <p:spPr>
          <a:xfrm>
            <a:off x="533400" y="2133600"/>
            <a:ext cx="4343400" cy="2438400"/>
          </a:xfrm>
        </p:spPr>
        <p:txBody>
          <a:bodyPr/>
          <a:lstStyle/>
          <a:p>
            <a:pPr algn="r" eaLnBrk="1" hangingPunct="1"/>
            <a:r>
              <a:rPr lang="en-US" sz="2600" dirty="0">
                <a:latin typeface="Arial" charset="0"/>
              </a:rPr>
              <a:t>Medical Insurance for people aged 65 and </a:t>
            </a:r>
            <a:r>
              <a:rPr lang="en-US" sz="2600" dirty="0" smtClean="0">
                <a:latin typeface="Arial" charset="0"/>
              </a:rPr>
              <a:t>over</a:t>
            </a:r>
            <a:endParaRPr lang="en-US" sz="2600" dirty="0">
              <a:latin typeface="Arial" charset="0"/>
            </a:endParaRPr>
          </a:p>
        </p:txBody>
      </p:sp>
      <p:pic>
        <p:nvPicPr>
          <p:cNvPr id="53251"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5400" y="1524000"/>
            <a:ext cx="2995613" cy="4343400"/>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US">
                <a:latin typeface="Garamond" charset="0"/>
              </a:rPr>
              <a:t>Medicaid, 1965</a:t>
            </a:r>
          </a:p>
        </p:txBody>
      </p:sp>
      <p:sp>
        <p:nvSpPr>
          <p:cNvPr id="55298" name="Rectangle 3"/>
          <p:cNvSpPr>
            <a:spLocks noGrp="1" noChangeArrowheads="1"/>
          </p:cNvSpPr>
          <p:nvPr>
            <p:ph type="body" sz="half" idx="1"/>
          </p:nvPr>
        </p:nvSpPr>
        <p:spPr>
          <a:xfrm>
            <a:off x="838200" y="2362200"/>
            <a:ext cx="3733800" cy="1905000"/>
          </a:xfrm>
        </p:spPr>
        <p:txBody>
          <a:bodyPr/>
          <a:lstStyle/>
          <a:p>
            <a:pPr algn="r" eaLnBrk="1" hangingPunct="1"/>
            <a:r>
              <a:rPr lang="en-US" sz="2600" dirty="0">
                <a:latin typeface="Arial" charset="0"/>
              </a:rPr>
              <a:t>Health insurance for low income </a:t>
            </a:r>
            <a:r>
              <a:rPr lang="en-US" sz="2600" dirty="0" smtClean="0">
                <a:latin typeface="Arial" charset="0"/>
              </a:rPr>
              <a:t>families</a:t>
            </a:r>
            <a:endParaRPr lang="en-US" sz="2600" dirty="0">
              <a:latin typeface="Arial" charset="0"/>
            </a:endParaRPr>
          </a:p>
        </p:txBody>
      </p:sp>
      <p:pic>
        <p:nvPicPr>
          <p:cNvPr id="55299"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676400"/>
            <a:ext cx="3333750" cy="30480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pPr eaLnBrk="1" hangingPunct="1"/>
            <a:r>
              <a:rPr lang="en-US" sz="3800">
                <a:latin typeface="Garamond" charset="0"/>
              </a:rPr>
              <a:t>National Endowment for Humanities and National Endowment for the Arts, 1965</a:t>
            </a:r>
          </a:p>
        </p:txBody>
      </p:sp>
      <p:sp>
        <p:nvSpPr>
          <p:cNvPr id="57346" name="Rectangle 3"/>
          <p:cNvSpPr>
            <a:spLocks noGrp="1" noChangeArrowheads="1"/>
          </p:cNvSpPr>
          <p:nvPr>
            <p:ph type="body" sz="half" idx="1"/>
          </p:nvPr>
        </p:nvSpPr>
        <p:spPr>
          <a:xfrm>
            <a:off x="457200" y="1600200"/>
            <a:ext cx="4038600" cy="3048000"/>
          </a:xfrm>
        </p:spPr>
        <p:txBody>
          <a:bodyPr/>
          <a:lstStyle/>
          <a:p>
            <a:pPr eaLnBrk="1" hangingPunct="1"/>
            <a:r>
              <a:rPr lang="en-US" sz="2600">
                <a:latin typeface="Arial" charset="0"/>
              </a:rPr>
              <a:t>Funding for artists, scholars, writers, musicians and performers</a:t>
            </a:r>
          </a:p>
          <a:p>
            <a:pPr eaLnBrk="1" hangingPunct="1"/>
            <a:r>
              <a:rPr lang="en-US" sz="2600">
                <a:latin typeface="Arial" charset="0"/>
              </a:rPr>
              <a:t>Usual annual appropriations between 130 to 180 million</a:t>
            </a:r>
          </a:p>
          <a:p>
            <a:pPr eaLnBrk="1" hangingPunct="1"/>
            <a:endParaRPr lang="en-US" sz="2600">
              <a:latin typeface="Arial" charset="0"/>
            </a:endParaRPr>
          </a:p>
        </p:txBody>
      </p:sp>
      <p:pic>
        <p:nvPicPr>
          <p:cNvPr id="57347" name="Picture 4"/>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4572000" y="1752600"/>
            <a:ext cx="4038600" cy="2224088"/>
          </a:xfrm>
          <a:noFill/>
        </p:spPr>
      </p:pic>
      <p:sp>
        <p:nvSpPr>
          <p:cNvPr id="57348" name="Text Box 6"/>
          <p:cNvSpPr txBox="1">
            <a:spLocks noChangeArrowheads="1"/>
          </p:cNvSpPr>
          <p:nvPr/>
        </p:nvSpPr>
        <p:spPr bwMode="auto">
          <a:xfrm>
            <a:off x="4800600" y="41148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Alabama School of Fine Arts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sz="3800">
                <a:latin typeface="Garamond" charset="0"/>
              </a:rPr>
              <a:t>The Immigration and Nationality Services Act, 1965</a:t>
            </a:r>
          </a:p>
        </p:txBody>
      </p:sp>
      <p:sp>
        <p:nvSpPr>
          <p:cNvPr id="59394" name="Rectangle 3"/>
          <p:cNvSpPr>
            <a:spLocks noGrp="1" noChangeArrowheads="1"/>
          </p:cNvSpPr>
          <p:nvPr>
            <p:ph type="body" sz="half" idx="1"/>
          </p:nvPr>
        </p:nvSpPr>
        <p:spPr>
          <a:xfrm>
            <a:off x="914400" y="1946275"/>
            <a:ext cx="4038600" cy="4530725"/>
          </a:xfrm>
        </p:spPr>
        <p:txBody>
          <a:bodyPr/>
          <a:lstStyle/>
          <a:p>
            <a:pPr algn="r" eaLnBrk="1" hangingPunct="1"/>
            <a:r>
              <a:rPr lang="en-US" sz="2600" dirty="0">
                <a:latin typeface="Arial" charset="0"/>
              </a:rPr>
              <a:t>Abolished national origins quotas</a:t>
            </a:r>
          </a:p>
          <a:p>
            <a:pPr algn="r" eaLnBrk="1" hangingPunct="1"/>
            <a:r>
              <a:rPr lang="en-US" sz="2600" dirty="0">
                <a:latin typeface="Arial" charset="0"/>
              </a:rPr>
              <a:t>Ended restrictions strategically targeted at </a:t>
            </a:r>
            <a:r>
              <a:rPr lang="en-US" sz="2600" dirty="0" smtClean="0">
                <a:latin typeface="Arial" charset="0"/>
              </a:rPr>
              <a:t>Asian immigrants</a:t>
            </a:r>
            <a:endParaRPr lang="en-US" sz="2600" dirty="0">
              <a:latin typeface="Arial" charset="0"/>
            </a:endParaRPr>
          </a:p>
        </p:txBody>
      </p:sp>
      <p:pic>
        <p:nvPicPr>
          <p:cNvPr id="59395"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1676400"/>
            <a:ext cx="2857500" cy="430530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xfrm>
            <a:off x="533400" y="277813"/>
            <a:ext cx="8229600" cy="1139825"/>
          </a:xfrm>
        </p:spPr>
        <p:txBody>
          <a:bodyPr/>
          <a:lstStyle/>
          <a:p>
            <a:pPr eaLnBrk="1" hangingPunct="1"/>
            <a:r>
              <a:rPr lang="en-US">
                <a:latin typeface="Garamond" charset="0"/>
              </a:rPr>
              <a:t>Public Broadcasting Act of 1967</a:t>
            </a:r>
          </a:p>
        </p:txBody>
      </p:sp>
      <p:pic>
        <p:nvPicPr>
          <p:cNvPr id="2" name="Picture 1"/>
          <p:cNvPicPr>
            <a:picLocks noChangeAspect="1"/>
          </p:cNvPicPr>
          <p:nvPr/>
        </p:nvPicPr>
        <p:blipFill>
          <a:blip r:embed="rId3"/>
          <a:stretch>
            <a:fillRect/>
          </a:stretch>
        </p:blipFill>
        <p:spPr>
          <a:xfrm>
            <a:off x="1600200" y="1905000"/>
            <a:ext cx="6826274" cy="3832466"/>
          </a:xfrm>
          <a:prstGeom prst="rect">
            <a:avLst/>
          </a:prstGeom>
        </p:spPr>
      </p:pic>
      <p:pic>
        <p:nvPicPr>
          <p:cNvPr id="61443" name="Picture 4"/>
          <p:cNvPicPr>
            <a:picLocks noGrp="1" noChangeAspect="1" noChangeArrowheads="1"/>
          </p:cNvPicPr>
          <p:nvPr>
            <p:ph sz="quarter" idx="4294967295"/>
          </p:nvPr>
        </p:nvPicPr>
        <p:blipFill>
          <a:blip r:embed="rId4" cstate="email">
            <a:extLst>
              <a:ext uri="{28A0092B-C50C-407E-A947-70E740481C1C}">
                <a14:useLocalDpi xmlns:a14="http://schemas.microsoft.com/office/drawing/2010/main" val="0"/>
              </a:ext>
            </a:extLst>
          </a:blip>
          <a:srcRect/>
          <a:stretch>
            <a:fillRect/>
          </a:stretch>
        </p:blipFill>
        <p:spPr>
          <a:xfrm>
            <a:off x="838200" y="1219200"/>
            <a:ext cx="1752600" cy="17526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le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51435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5" descr="orkustr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 y="457200"/>
            <a:ext cx="26098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9" descr="HaightAshbury_book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295275"/>
            <a:ext cx="2705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1" descr="jopli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48400" y="4486275"/>
            <a:ext cx="19034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12"/>
          <p:cNvSpPr txBox="1">
            <a:spLocks noChangeArrowheads="1"/>
          </p:cNvSpPr>
          <p:nvPr/>
        </p:nvSpPr>
        <p:spPr bwMode="auto">
          <a:xfrm>
            <a:off x="2590800" y="57912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Dr. Timothy Leary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a:latin typeface="Garamond" charset="0"/>
              </a:rPr>
              <a:t>Hippy culture</a:t>
            </a:r>
          </a:p>
        </p:txBody>
      </p:sp>
      <p:sp>
        <p:nvSpPr>
          <p:cNvPr id="65538" name="Rectangle 3"/>
          <p:cNvSpPr>
            <a:spLocks noGrp="1" noChangeArrowheads="1"/>
          </p:cNvSpPr>
          <p:nvPr>
            <p:ph type="body" sz="half" idx="1"/>
          </p:nvPr>
        </p:nvSpPr>
        <p:spPr>
          <a:xfrm>
            <a:off x="685800" y="1219200"/>
            <a:ext cx="2895600" cy="1447800"/>
          </a:xfrm>
        </p:spPr>
        <p:txBody>
          <a:bodyPr/>
          <a:lstStyle/>
          <a:p>
            <a:pPr algn="r" eaLnBrk="1" hangingPunct="1"/>
            <a:r>
              <a:rPr lang="en-US" sz="2200" dirty="0">
                <a:latin typeface="Arial" charset="0"/>
              </a:rPr>
              <a:t>Emphasis on communalism, sexual freedom, </a:t>
            </a:r>
            <a:r>
              <a:rPr lang="en-US" sz="2200" dirty="0" smtClean="0">
                <a:latin typeface="Arial" charset="0"/>
              </a:rPr>
              <a:t>spontaneity</a:t>
            </a:r>
            <a:endParaRPr lang="en-US" sz="2200" dirty="0">
              <a:latin typeface="Arial" charset="0"/>
            </a:endParaRPr>
          </a:p>
        </p:txBody>
      </p:sp>
      <p:pic>
        <p:nvPicPr>
          <p:cNvPr id="65539" name="Picture 4"/>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3733800" y="762000"/>
            <a:ext cx="4038600" cy="2700338"/>
          </a:xfrm>
          <a:noFill/>
        </p:spPr>
      </p:pic>
      <p:sp>
        <p:nvSpPr>
          <p:cNvPr id="65540" name="Text Box 6"/>
          <p:cNvSpPr txBox="1">
            <a:spLocks noChangeArrowheads="1"/>
          </p:cNvSpPr>
          <p:nvPr/>
        </p:nvSpPr>
        <p:spPr bwMode="auto">
          <a:xfrm>
            <a:off x="4114800" y="3505200"/>
            <a:ext cx="3200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dirty="0"/>
              <a:t>Diggers free clothing store (“If someone asks to see the manager, tell </a:t>
            </a:r>
            <a:r>
              <a:rPr lang="en-US" sz="1800" dirty="0" smtClean="0"/>
              <a:t>them they’re </a:t>
            </a:r>
            <a:r>
              <a:rPr lang="en-US" sz="1800" dirty="0"/>
              <a:t>the manager.”)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http://www.phawker.com/wp-content/uploads/2007/04/pentagon_vietnam_prote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57200"/>
            <a:ext cx="56388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 descr="http://www.uic.edu/orgs/cwluherstory/jofreeman/buttons/images/Pentag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71600"/>
            <a:ext cx="30178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
            <a:ext cx="31273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762000" y="457200"/>
            <a:ext cx="3886200" cy="3079750"/>
            <a:chOff x="480" y="288"/>
            <a:chExt cx="2448" cy="1940"/>
          </a:xfrm>
        </p:grpSpPr>
        <p:pic>
          <p:nvPicPr>
            <p:cNvPr id="69642"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 y="288"/>
              <a:ext cx="2448" cy="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Text Box 6"/>
            <p:cNvSpPr txBox="1">
              <a:spLocks noChangeArrowheads="1"/>
            </p:cNvSpPr>
            <p:nvPr/>
          </p:nvSpPr>
          <p:spPr bwMode="auto">
            <a:xfrm>
              <a:off x="624" y="1824"/>
              <a:ext cx="20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U.S. troops defending against the Tet Offensive</a:t>
              </a:r>
            </a:p>
          </p:txBody>
        </p:sp>
      </p:grpSp>
      <p:grpSp>
        <p:nvGrpSpPr>
          <p:cNvPr id="3" name="Group 12"/>
          <p:cNvGrpSpPr>
            <a:grpSpLocks/>
          </p:cNvGrpSpPr>
          <p:nvPr/>
        </p:nvGrpSpPr>
        <p:grpSpPr bwMode="auto">
          <a:xfrm>
            <a:off x="533400" y="3657600"/>
            <a:ext cx="2971800" cy="2957513"/>
            <a:chOff x="336" y="2304"/>
            <a:chExt cx="1872" cy="1863"/>
          </a:xfrm>
        </p:grpSpPr>
        <p:pic>
          <p:nvPicPr>
            <p:cNvPr id="6964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304"/>
              <a:ext cx="9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Text Box 8"/>
            <p:cNvSpPr txBox="1">
              <a:spLocks noChangeArrowheads="1"/>
            </p:cNvSpPr>
            <p:nvPr/>
          </p:nvSpPr>
          <p:spPr bwMode="auto">
            <a:xfrm>
              <a:off x="432" y="3936"/>
              <a:ext cx="17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Allard Lowenstein</a:t>
              </a:r>
            </a:p>
          </p:txBody>
        </p:sp>
      </p:grpSp>
      <p:grpSp>
        <p:nvGrpSpPr>
          <p:cNvPr id="4" name="Group 13"/>
          <p:cNvGrpSpPr>
            <a:grpSpLocks/>
          </p:cNvGrpSpPr>
          <p:nvPr/>
        </p:nvGrpSpPr>
        <p:grpSpPr bwMode="auto">
          <a:xfrm>
            <a:off x="3048000" y="3581400"/>
            <a:ext cx="3581400" cy="2957513"/>
            <a:chOff x="1920" y="2256"/>
            <a:chExt cx="2256" cy="1863"/>
          </a:xfrm>
        </p:grpSpPr>
        <p:pic>
          <p:nvPicPr>
            <p:cNvPr id="6963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2256"/>
              <a:ext cx="1236"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10"/>
            <p:cNvSpPr txBox="1">
              <a:spLocks noChangeArrowheads="1"/>
            </p:cNvSpPr>
            <p:nvPr/>
          </p:nvSpPr>
          <p:spPr bwMode="auto">
            <a:xfrm>
              <a:off x="2352" y="3888"/>
              <a:ext cx="18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Eugene McCarthy</a:t>
              </a:r>
            </a:p>
          </p:txBody>
        </p:sp>
      </p:grpSp>
      <p:pic>
        <p:nvPicPr>
          <p:cNvPr id="66574" name="Picture 1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10400" y="4343400"/>
            <a:ext cx="15287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74"/>
                                        </p:tgtEl>
                                        <p:attrNameLst>
                                          <p:attrName>style.visibility</p:attrName>
                                        </p:attrNameLst>
                                      </p:cBhvr>
                                      <p:to>
                                        <p:strVal val="visible"/>
                                      </p:to>
                                    </p:set>
                                    <p:animEffect transition="in" filter="dissolve">
                                      <p:cBhvr>
                                        <p:cTn id="22" dur="500"/>
                                        <p:tgtEl>
                                          <p:spTgt spid="665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6564"/>
                                        </p:tgtEl>
                                        <p:attrNameLst>
                                          <p:attrName>style.visibility</p:attrName>
                                        </p:attrNameLst>
                                      </p:cBhvr>
                                      <p:to>
                                        <p:strVal val="visible"/>
                                      </p:to>
                                    </p:set>
                                    <p:animEffect transition="in" filter="dissolve">
                                      <p:cBhvr>
                                        <p:cTn id="27" dur="5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sz="half" idx="1"/>
          </p:nvPr>
        </p:nvSpPr>
        <p:spPr>
          <a:xfrm>
            <a:off x="533400" y="533400"/>
            <a:ext cx="4038600" cy="4530725"/>
          </a:xfrm>
        </p:spPr>
        <p:txBody>
          <a:bodyPr/>
          <a:lstStyle/>
          <a:p>
            <a:pPr eaLnBrk="1" hangingPunct="1">
              <a:lnSpc>
                <a:spcPct val="90000"/>
              </a:lnSpc>
              <a:buFont typeface="Wingdings" charset="0"/>
              <a:buNone/>
            </a:pPr>
            <a:r>
              <a:rPr lang="en-US" sz="3200">
                <a:latin typeface="Arial" charset="0"/>
              </a:rPr>
              <a:t>The Fair Housing Act of 1968</a:t>
            </a:r>
          </a:p>
          <a:p>
            <a:pPr eaLnBrk="1" hangingPunct="1">
              <a:lnSpc>
                <a:spcPct val="90000"/>
              </a:lnSpc>
            </a:pPr>
            <a:r>
              <a:rPr lang="en-US" sz="2000">
                <a:latin typeface="Arial" charset="0"/>
              </a:rPr>
              <a:t>Federal law prohibits discrimination because of: </a:t>
            </a:r>
          </a:p>
          <a:p>
            <a:pPr eaLnBrk="1" hangingPunct="1">
              <a:lnSpc>
                <a:spcPct val="90000"/>
              </a:lnSpc>
            </a:pPr>
            <a:r>
              <a:rPr lang="en-US" sz="2000">
                <a:latin typeface="Arial" charset="0"/>
              </a:rPr>
              <a:t>Race or color</a:t>
            </a:r>
          </a:p>
          <a:p>
            <a:pPr eaLnBrk="1" hangingPunct="1">
              <a:lnSpc>
                <a:spcPct val="90000"/>
              </a:lnSpc>
            </a:pPr>
            <a:r>
              <a:rPr lang="en-US" sz="2000">
                <a:latin typeface="Arial" charset="0"/>
              </a:rPr>
              <a:t>National origin</a:t>
            </a:r>
          </a:p>
          <a:p>
            <a:pPr eaLnBrk="1" hangingPunct="1">
              <a:lnSpc>
                <a:spcPct val="90000"/>
              </a:lnSpc>
            </a:pPr>
            <a:r>
              <a:rPr lang="en-US" sz="2000">
                <a:latin typeface="Arial" charset="0"/>
              </a:rPr>
              <a:t>Religion</a:t>
            </a:r>
          </a:p>
          <a:p>
            <a:pPr eaLnBrk="1" hangingPunct="1">
              <a:lnSpc>
                <a:spcPct val="90000"/>
              </a:lnSpc>
            </a:pPr>
            <a:r>
              <a:rPr lang="en-US" sz="2000">
                <a:latin typeface="Arial" charset="0"/>
              </a:rPr>
              <a:t>Sex (gender)</a:t>
            </a:r>
          </a:p>
          <a:p>
            <a:pPr eaLnBrk="1" hangingPunct="1">
              <a:lnSpc>
                <a:spcPct val="90000"/>
              </a:lnSpc>
            </a:pPr>
            <a:r>
              <a:rPr lang="en-US" sz="2000">
                <a:latin typeface="Arial" charset="0"/>
              </a:rPr>
              <a:t>Familial status (including children under the age of 18 living with parents or legal custodians, pregant women)</a:t>
            </a:r>
          </a:p>
          <a:p>
            <a:pPr eaLnBrk="1" hangingPunct="1">
              <a:lnSpc>
                <a:spcPct val="90000"/>
              </a:lnSpc>
            </a:pPr>
            <a:r>
              <a:rPr lang="en-US" sz="2000">
                <a:latin typeface="Arial" charset="0"/>
              </a:rPr>
              <a:t>Disability</a:t>
            </a:r>
          </a:p>
          <a:p>
            <a:pPr eaLnBrk="1" hangingPunct="1">
              <a:lnSpc>
                <a:spcPct val="90000"/>
              </a:lnSpc>
            </a:pPr>
            <a:endParaRPr lang="en-US" sz="2000">
              <a:latin typeface="Arial" charset="0"/>
            </a:endParaRPr>
          </a:p>
        </p:txBody>
      </p:sp>
      <p:pic>
        <p:nvPicPr>
          <p:cNvPr id="71682"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304800"/>
            <a:ext cx="41608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1371600"/>
            <a:ext cx="3640138" cy="2862263"/>
          </a:xfrm>
          <a:noFill/>
        </p:spPr>
      </p:pic>
      <p:pic>
        <p:nvPicPr>
          <p:cNvPr id="110598" name="Picture 6"/>
          <p:cNvPicPr>
            <a:picLocks noGrp="1" noChangeAspect="1" noChangeArrowheads="1"/>
          </p:cNvPicPr>
          <p:nvPr>
            <p:ph sz="quarter" idx="3"/>
          </p:nvPr>
        </p:nvPicPr>
        <p:blipFill>
          <a:blip r:embed="rId5" cstate="email">
            <a:extLst>
              <a:ext uri="{28A0092B-C50C-407E-A947-70E740481C1C}">
                <a14:useLocalDpi xmlns:a14="http://schemas.microsoft.com/office/drawing/2010/main" val="0"/>
              </a:ext>
            </a:extLst>
          </a:blip>
          <a:srcRect/>
          <a:stretch>
            <a:fillRect/>
          </a:stretch>
        </p:blipFill>
        <p:spPr>
          <a:xfrm>
            <a:off x="6248400" y="3276600"/>
            <a:ext cx="2576513" cy="33528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dissolve">
                                      <p:cBhvr>
                                        <p:cTn id="7" dur="500"/>
                                        <p:tgtEl>
                                          <p:spTgt spid="110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059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10595">
                                            <p:txEl>
                                              <p:pRg st="0" end="0"/>
                                            </p:txEl>
                                          </p:spTgt>
                                        </p:tgtEl>
                                        <p:attrNameLst>
                                          <p:attrName>style.visibility</p:attrName>
                                        </p:attrNameLst>
                                      </p:cBhvr>
                                      <p:to>
                                        <p:strVal val="visible"/>
                                      </p:to>
                                    </p:set>
                                    <p:animEffect transition="in" filter="diamond(in)">
                                      <p:cBhvr>
                                        <p:cTn id="16" dur="500"/>
                                        <p:tgtEl>
                                          <p:spTgt spid="11059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10595">
                                            <p:txEl>
                                              <p:pRg st="1" end="1"/>
                                            </p:txEl>
                                          </p:spTgt>
                                        </p:tgtEl>
                                        <p:attrNameLst>
                                          <p:attrName>style.visibility</p:attrName>
                                        </p:attrNameLst>
                                      </p:cBhvr>
                                      <p:to>
                                        <p:strVal val="visible"/>
                                      </p:to>
                                    </p:set>
                                    <p:animEffect transition="in" filter="diamond(in)">
                                      <p:cBhvr>
                                        <p:cTn id="21" dur="500"/>
                                        <p:tgtEl>
                                          <p:spTgt spid="11059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10595">
                                            <p:txEl>
                                              <p:pRg st="2" end="2"/>
                                            </p:txEl>
                                          </p:spTgt>
                                        </p:tgtEl>
                                        <p:attrNameLst>
                                          <p:attrName>style.visibility</p:attrName>
                                        </p:attrNameLst>
                                      </p:cBhvr>
                                      <p:to>
                                        <p:strVal val="visible"/>
                                      </p:to>
                                    </p:set>
                                    <p:animEffect transition="in" filter="diamond(in)">
                                      <p:cBhvr>
                                        <p:cTn id="26" dur="500"/>
                                        <p:tgtEl>
                                          <p:spTgt spid="11059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Effect transition="in" filter="diamond(in)">
                                      <p:cBhvr>
                                        <p:cTn id="31" dur="500"/>
                                        <p:tgtEl>
                                          <p:spTgt spid="110595">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10595">
                                            <p:txEl>
                                              <p:pRg st="4" end="4"/>
                                            </p:txEl>
                                          </p:spTgt>
                                        </p:tgtEl>
                                        <p:attrNameLst>
                                          <p:attrName>style.visibility</p:attrName>
                                        </p:attrNameLst>
                                      </p:cBhvr>
                                      <p:to>
                                        <p:strVal val="visible"/>
                                      </p:to>
                                    </p:set>
                                    <p:animEffect transition="in" filter="diamond(in)">
                                      <p:cBhvr>
                                        <p:cTn id="36" dur="500"/>
                                        <p:tgtEl>
                                          <p:spTgt spid="110595">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10595">
                                            <p:txEl>
                                              <p:pRg st="5" end="5"/>
                                            </p:txEl>
                                          </p:spTgt>
                                        </p:tgtEl>
                                        <p:attrNameLst>
                                          <p:attrName>style.visibility</p:attrName>
                                        </p:attrNameLst>
                                      </p:cBhvr>
                                      <p:to>
                                        <p:strVal val="visible"/>
                                      </p:to>
                                    </p:set>
                                    <p:animEffect transition="in" filter="diamond(in)">
                                      <p:cBhvr>
                                        <p:cTn id="41" dur="500"/>
                                        <p:tgtEl>
                                          <p:spTgt spid="110595">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110595">
                                            <p:txEl>
                                              <p:pRg st="6" end="6"/>
                                            </p:txEl>
                                          </p:spTgt>
                                        </p:tgtEl>
                                        <p:attrNameLst>
                                          <p:attrName>style.visibility</p:attrName>
                                        </p:attrNameLst>
                                      </p:cBhvr>
                                      <p:to>
                                        <p:strVal val="visible"/>
                                      </p:to>
                                    </p:set>
                                    <p:animEffect transition="in" filter="diamond(in)">
                                      <p:cBhvr>
                                        <p:cTn id="46" dur="500"/>
                                        <p:tgtEl>
                                          <p:spTgt spid="110595">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10595">
                                            <p:txEl>
                                              <p:pRg st="7" end="7"/>
                                            </p:txEl>
                                          </p:spTgt>
                                        </p:tgtEl>
                                        <p:attrNameLst>
                                          <p:attrName>style.visibility</p:attrName>
                                        </p:attrNameLst>
                                      </p:cBhvr>
                                      <p:to>
                                        <p:strVal val="visible"/>
                                      </p:to>
                                    </p:set>
                                    <p:animEffect transition="in" filter="diamond(in)">
                                      <p:cBhvr>
                                        <p:cTn id="51" dur="500"/>
                                        <p:tgtEl>
                                          <p:spTgt spid="1105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wattsriots4"/>
          <p:cNvPicPr>
            <a:picLocks noGrp="1" noChangeAspect="1" noChangeArrowheads="1"/>
          </p:cNvPicPr>
          <p:nvPr>
            <p:ph idx="4294967295"/>
          </p:nvPr>
        </p:nvPicPr>
        <p:blipFill>
          <a:blip r:embed="rId3" cstate="email">
            <a:extLst>
              <a:ext uri="{28A0092B-C50C-407E-A947-70E740481C1C}">
                <a14:useLocalDpi xmlns:a14="http://schemas.microsoft.com/office/drawing/2010/main" val="0"/>
              </a:ext>
            </a:extLst>
          </a:blip>
          <a:srcRect/>
          <a:stretch>
            <a:fillRect/>
          </a:stretch>
        </p:blipFill>
        <p:spPr>
          <a:xfrm>
            <a:off x="4114800" y="838200"/>
            <a:ext cx="4406900" cy="2952750"/>
          </a:xfrm>
          <a:noFill/>
          <a:ln>
            <a:solidFill>
              <a:srgbClr val="FFFFFF"/>
            </a:solidFill>
            <a:miter lim="800000"/>
            <a:headEnd/>
            <a:tailEnd/>
          </a:ln>
        </p:spPr>
      </p:pic>
      <p:sp>
        <p:nvSpPr>
          <p:cNvPr id="21506" name="Rectangle 5"/>
          <p:cNvSpPr>
            <a:spLocks noGrp="1" noChangeArrowheads="1"/>
          </p:cNvSpPr>
          <p:nvPr>
            <p:ph type="body" idx="1"/>
          </p:nvPr>
        </p:nvSpPr>
        <p:spPr>
          <a:xfrm>
            <a:off x="381000" y="304800"/>
            <a:ext cx="3657600" cy="6172200"/>
          </a:xfrm>
        </p:spPr>
        <p:txBody>
          <a:bodyPr/>
          <a:lstStyle/>
          <a:p>
            <a:pPr eaLnBrk="1" hangingPunct="1">
              <a:lnSpc>
                <a:spcPct val="90000"/>
              </a:lnSpc>
              <a:buFont typeface="Wingdings" charset="0"/>
              <a:buNone/>
            </a:pPr>
            <a:r>
              <a:rPr lang="en-US" sz="2000">
                <a:latin typeface="Courier New" charset="0"/>
              </a:rPr>
              <a:t>Study done of police behavior between 1962 and 1965 in Watts:</a:t>
            </a:r>
          </a:p>
          <a:p>
            <a:pPr eaLnBrk="1" hangingPunct="1">
              <a:lnSpc>
                <a:spcPct val="90000"/>
              </a:lnSpc>
              <a:buFont typeface="Wingdings" charset="0"/>
              <a:buNone/>
            </a:pPr>
            <a:r>
              <a:rPr lang="en-US" sz="2000">
                <a:latin typeface="Courier New" charset="0"/>
              </a:rPr>
              <a:t>65 inquests involving homicide by officers</a:t>
            </a:r>
          </a:p>
          <a:p>
            <a:pPr eaLnBrk="1" hangingPunct="1">
              <a:lnSpc>
                <a:spcPct val="90000"/>
              </a:lnSpc>
              <a:buFont typeface="Wingdings" charset="0"/>
              <a:buNone/>
            </a:pPr>
            <a:r>
              <a:rPr lang="en-US" sz="2000">
                <a:latin typeface="Courier New" charset="0"/>
              </a:rPr>
              <a:t>Of 27 people shot in the back by police:</a:t>
            </a:r>
          </a:p>
          <a:p>
            <a:pPr eaLnBrk="1" hangingPunct="1">
              <a:lnSpc>
                <a:spcPct val="90000"/>
              </a:lnSpc>
              <a:buFont typeface="Wingdings" charset="0"/>
              <a:buNone/>
            </a:pPr>
            <a:r>
              <a:rPr lang="en-US" sz="2000">
                <a:latin typeface="Courier New" charset="0"/>
              </a:rPr>
              <a:t>25 were unarmed,</a:t>
            </a:r>
          </a:p>
          <a:p>
            <a:pPr eaLnBrk="1" hangingPunct="1">
              <a:lnSpc>
                <a:spcPct val="90000"/>
              </a:lnSpc>
              <a:buFont typeface="Wingdings" charset="0"/>
              <a:buNone/>
            </a:pPr>
            <a:r>
              <a:rPr lang="en-US" sz="2000">
                <a:latin typeface="Courier New" charset="0"/>
              </a:rPr>
              <a:t>23 were suspected of nonviolent crimes,</a:t>
            </a:r>
          </a:p>
          <a:p>
            <a:pPr eaLnBrk="1" hangingPunct="1">
              <a:lnSpc>
                <a:spcPct val="90000"/>
              </a:lnSpc>
              <a:buFont typeface="Wingdings" charset="0"/>
              <a:buNone/>
            </a:pPr>
            <a:r>
              <a:rPr lang="en-US" sz="2000">
                <a:latin typeface="Courier New" charset="0"/>
              </a:rPr>
              <a:t>4 committed no crime at all at the time of the shoot,</a:t>
            </a:r>
          </a:p>
          <a:p>
            <a:pPr eaLnBrk="1" hangingPunct="1">
              <a:lnSpc>
                <a:spcPct val="90000"/>
              </a:lnSpc>
              <a:buFont typeface="Wingdings" charset="0"/>
              <a:buNone/>
            </a:pPr>
            <a:r>
              <a:rPr lang="en-US" sz="2000">
                <a:latin typeface="Courier New" charset="0"/>
              </a:rPr>
              <a:t>All but one inquest ended up as a justifiable homicide.</a:t>
            </a:r>
          </a:p>
          <a:p>
            <a:pPr eaLnBrk="1" hangingPunct="1">
              <a:lnSpc>
                <a:spcPct val="90000"/>
              </a:lnSpc>
              <a:buFont typeface="Wingdings" charset="0"/>
              <a:buNone/>
            </a:pPr>
            <a:endParaRPr lang="en-US" sz="2000">
              <a:latin typeface="Courier New" charset="0"/>
            </a:endParaRPr>
          </a:p>
          <a:p>
            <a:pPr eaLnBrk="1" hangingPunct="1">
              <a:lnSpc>
                <a:spcPct val="90000"/>
              </a:lnSpc>
              <a:buFont typeface="Wingdings" charset="0"/>
              <a:buNone/>
            </a:pPr>
            <a:endParaRPr lang="en-US" sz="2000">
              <a:latin typeface="Courier New"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8"/>
          <p:cNvSpPr txBox="1">
            <a:spLocks noChangeArrowheads="1"/>
          </p:cNvSpPr>
          <p:nvPr/>
        </p:nvSpPr>
        <p:spPr bwMode="auto">
          <a:xfrm>
            <a:off x="1447800" y="547688"/>
            <a:ext cx="556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Columbia Strike, 1968</a:t>
            </a:r>
          </a:p>
        </p:txBody>
      </p:sp>
      <p:pic>
        <p:nvPicPr>
          <p:cNvPr id="57354" name="Picture 10" descr="ki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81000"/>
            <a:ext cx="3238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12" descr="columbia_protes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2843213"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wed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066800"/>
            <a:ext cx="4953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Stri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704975"/>
            <a:ext cx="379571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54"/>
                                        </p:tgtEl>
                                        <p:attrNameLst>
                                          <p:attrName>style.visibility</p:attrName>
                                        </p:attrNameLst>
                                      </p:cBhvr>
                                      <p:to>
                                        <p:strVal val="visible"/>
                                      </p:to>
                                    </p:set>
                                    <p:animEffect transition="in" filter="dissolve">
                                      <p:cBhvr>
                                        <p:cTn id="7" dur="500"/>
                                        <p:tgtEl>
                                          <p:spTgt spid="57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7356"/>
                                        </p:tgtEl>
                                        <p:attrNameLst>
                                          <p:attrName>style.visibility</p:attrName>
                                        </p:attrNameLst>
                                      </p:cBhvr>
                                      <p:to>
                                        <p:strVal val="visible"/>
                                      </p:to>
                                    </p:set>
                                    <p:animEffect transition="in" filter="dissolve">
                                      <p:cBhvr>
                                        <p:cTn id="12" dur="500"/>
                                        <p:tgtEl>
                                          <p:spTgt spid="573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7351"/>
                                        </p:tgtEl>
                                        <p:attrNameLst>
                                          <p:attrName>style.visibility</p:attrName>
                                        </p:attrNameLst>
                                      </p:cBhvr>
                                      <p:to>
                                        <p:strVal val="visible"/>
                                      </p:to>
                                    </p:set>
                                    <p:animEffect transition="in" filter="dissolve">
                                      <p:cBhvr>
                                        <p:cTn id="17" dur="500"/>
                                        <p:tgtEl>
                                          <p:spTgt spid="573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7349"/>
                                        </p:tgtEl>
                                        <p:attrNameLst>
                                          <p:attrName>style.visibility</p:attrName>
                                        </p:attrNameLst>
                                      </p:cBhvr>
                                      <p:to>
                                        <p:strVal val="visible"/>
                                      </p:to>
                                    </p:set>
                                    <p:animEffect transition="in" filter="dissolve">
                                      <p:cBhvr>
                                        <p:cTn id="22"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80" name="Picture 12"/>
          <p:cNvPicPr>
            <a:picLocks noChangeAspect="1" noChangeArrowheads="1"/>
          </p:cNvPicPr>
          <p:nvPr/>
        </p:nvPicPr>
        <p:blipFill>
          <a:blip r:embed="rId3" cstate="email">
            <a:lum bright="20000"/>
            <a:extLst>
              <a:ext uri="{28A0092B-C50C-407E-A947-70E740481C1C}">
                <a14:useLocalDpi xmlns:a14="http://schemas.microsoft.com/office/drawing/2010/main" val="0"/>
              </a:ext>
            </a:extLst>
          </a:blip>
          <a:srcRect/>
          <a:stretch>
            <a:fillRect/>
          </a:stretch>
        </p:blipFill>
        <p:spPr bwMode="auto">
          <a:xfrm>
            <a:off x="4800600" y="149225"/>
            <a:ext cx="4191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76275"/>
            <a:ext cx="33337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nix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200400"/>
            <a:ext cx="38195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bobbykennedy"/>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33800" y="1828800"/>
            <a:ext cx="35052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43400" y="2438400"/>
            <a:ext cx="21383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descr="1101681018_40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943600" y="3352800"/>
            <a:ext cx="2078038"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80"/>
                                        </p:tgtEl>
                                        <p:attrNameLst>
                                          <p:attrName>style.visibility</p:attrName>
                                        </p:attrNameLst>
                                      </p:cBhvr>
                                      <p:to>
                                        <p:strVal val="visible"/>
                                      </p:to>
                                    </p:set>
                                    <p:animEffect transition="in" filter="dissolve">
                                      <p:cBhvr>
                                        <p:cTn id="7" dur="500"/>
                                        <p:tgtEl>
                                          <p:spTgt spid="58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dissolve">
                                      <p:cBhvr>
                                        <p:cTn id="12" dur="500"/>
                                        <p:tgtEl>
                                          <p:spTgt spid="583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8373"/>
                                        </p:tgtEl>
                                        <p:attrNameLst>
                                          <p:attrName>style.visibility</p:attrName>
                                        </p:attrNameLst>
                                      </p:cBhvr>
                                      <p:to>
                                        <p:strVal val="visible"/>
                                      </p:to>
                                    </p:set>
                                    <p:animEffect transition="in" filter="dissolve">
                                      <p:cBhvr>
                                        <p:cTn id="17" dur="500"/>
                                        <p:tgtEl>
                                          <p:spTgt spid="583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8381"/>
                                        </p:tgtEl>
                                        <p:attrNameLst>
                                          <p:attrName>style.visibility</p:attrName>
                                        </p:attrNameLst>
                                      </p:cBhvr>
                                      <p:to>
                                        <p:strVal val="visible"/>
                                      </p:to>
                                    </p:set>
                                    <p:animEffect transition="in" filter="dissolve">
                                      <p:cBhvr>
                                        <p:cTn id="22" dur="500"/>
                                        <p:tgtEl>
                                          <p:spTgt spid="583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8379"/>
                                        </p:tgtEl>
                                        <p:attrNameLst>
                                          <p:attrName>style.visibility</p:attrName>
                                        </p:attrNameLst>
                                      </p:cBhvr>
                                      <p:to>
                                        <p:strVal val="visible"/>
                                      </p:to>
                                    </p:set>
                                    <p:animEffect transition="in" filter="dissolve">
                                      <p:cBhvr>
                                        <p:cTn id="27" dur="500"/>
                                        <p:tgtEl>
                                          <p:spTgt spid="5837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8377"/>
                                        </p:tgtEl>
                                        <p:attrNameLst>
                                          <p:attrName>style.visibility</p:attrName>
                                        </p:attrNameLst>
                                      </p:cBhvr>
                                      <p:to>
                                        <p:strVal val="visible"/>
                                      </p:to>
                                    </p:set>
                                    <p:animEffect transition="in" filter="dissolve">
                                      <p:cBhvr>
                                        <p:cTn id="32"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sz="quarter"/>
          </p:nvPr>
        </p:nvSpPr>
        <p:spPr/>
        <p:txBody>
          <a:bodyPr/>
          <a:lstStyle/>
          <a:p>
            <a:pPr eaLnBrk="1" hangingPunct="1"/>
            <a:r>
              <a:rPr lang="en-US" sz="3800">
                <a:latin typeface="Garamond" charset="0"/>
              </a:rPr>
              <a:t>Democratic National Convention, Chicago, 1968</a:t>
            </a:r>
          </a:p>
        </p:txBody>
      </p:sp>
      <p:pic>
        <p:nvPicPr>
          <p:cNvPr id="119811" name="Picture 3"/>
          <p:cNvPicPr>
            <a:picLocks noGrp="1" noChangeAspect="1" noChangeArrowheads="1"/>
          </p:cNvPicPr>
          <p:nvPr>
            <p:ph sz="quarter" idx="1"/>
          </p:nvPr>
        </p:nvPicPr>
        <p:blipFill>
          <a:blip r:embed="rId3" cstate="email">
            <a:extLst>
              <a:ext uri="{28A0092B-C50C-407E-A947-70E740481C1C}">
                <a14:useLocalDpi xmlns:a14="http://schemas.microsoft.com/office/drawing/2010/main" val="0"/>
              </a:ext>
            </a:extLst>
          </a:blip>
          <a:srcRect/>
          <a:stretch>
            <a:fillRect/>
          </a:stretch>
        </p:blipFill>
        <p:spPr>
          <a:xfrm>
            <a:off x="3429000" y="1066800"/>
            <a:ext cx="1484313" cy="2189163"/>
          </a:xfrm>
          <a:noFill/>
        </p:spPr>
      </p:pic>
      <p:pic>
        <p:nvPicPr>
          <p:cNvPr id="119818" name="Picture 1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81600" y="1371600"/>
            <a:ext cx="3124200" cy="2667000"/>
          </a:xfrm>
          <a:noFill/>
        </p:spPr>
      </p:pic>
      <p:grpSp>
        <p:nvGrpSpPr>
          <p:cNvPr id="2" name="Group 18"/>
          <p:cNvGrpSpPr>
            <a:grpSpLocks/>
          </p:cNvGrpSpPr>
          <p:nvPr/>
        </p:nvGrpSpPr>
        <p:grpSpPr bwMode="auto">
          <a:xfrm>
            <a:off x="1371600" y="1905000"/>
            <a:ext cx="5981700" cy="4300538"/>
            <a:chOff x="288" y="1095"/>
            <a:chExt cx="3768" cy="2709"/>
          </a:xfrm>
        </p:grpSpPr>
        <p:pic>
          <p:nvPicPr>
            <p:cNvPr id="77831"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 y="1392"/>
              <a:ext cx="3000" cy="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8" y="1095"/>
              <a:ext cx="1333"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2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886200"/>
            <a:ext cx="1841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9" name="Picture 21"/>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838200" y="3429000"/>
            <a:ext cx="3810000" cy="3090863"/>
          </a:xfrm>
          <a:noFill/>
        </p:spPr>
      </p:pic>
      <p:pic>
        <p:nvPicPr>
          <p:cNvPr id="3" name="Picture 2"/>
          <p:cNvPicPr>
            <a:picLocks noChangeAspect="1"/>
          </p:cNvPicPr>
          <p:nvPr/>
        </p:nvPicPr>
        <p:blipFill>
          <a:blip r:embed="rId9"/>
          <a:stretch>
            <a:fillRect/>
          </a:stretch>
        </p:blipFill>
        <p:spPr>
          <a:xfrm>
            <a:off x="7315200" y="228600"/>
            <a:ext cx="1304892" cy="163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dissolve">
                                      <p:cBhvr>
                                        <p:cTn id="7" dur="500"/>
                                        <p:tgtEl>
                                          <p:spTgt spid="1198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9818"/>
                                        </p:tgtEl>
                                        <p:attrNameLst>
                                          <p:attrName>style.visibility</p:attrName>
                                        </p:attrNameLst>
                                      </p:cBhvr>
                                      <p:to>
                                        <p:strVal val="visible"/>
                                      </p:to>
                                    </p:set>
                                    <p:animEffect transition="in" filter="dissolve">
                                      <p:cBhvr>
                                        <p:cTn id="12" dur="500"/>
                                        <p:tgtEl>
                                          <p:spTgt spid="1198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9827"/>
                                        </p:tgtEl>
                                        <p:attrNameLst>
                                          <p:attrName>style.visibility</p:attrName>
                                        </p:attrNameLst>
                                      </p:cBhvr>
                                      <p:to>
                                        <p:strVal val="visible"/>
                                      </p:to>
                                    </p:set>
                                    <p:animEffect transition="in" filter="dissolve">
                                      <p:cBhvr>
                                        <p:cTn id="17" dur="500"/>
                                        <p:tgtEl>
                                          <p:spTgt spid="1198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9829"/>
                                        </p:tgtEl>
                                        <p:attrNameLst>
                                          <p:attrName>style.visibility</p:attrName>
                                        </p:attrNameLst>
                                      </p:cBhvr>
                                      <p:to>
                                        <p:strVal val="visible"/>
                                      </p:to>
                                    </p:set>
                                    <p:animEffect transition="in" filter="dissolve">
                                      <p:cBhvr>
                                        <p:cTn id="27" dur="500"/>
                                        <p:tgtEl>
                                          <p:spTgt spid="119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atin typeface="Garamond" charset="0"/>
              </a:rPr>
              <a:t>The Presidential Election of 1968</a:t>
            </a:r>
          </a:p>
        </p:txBody>
      </p:sp>
      <p:sp>
        <p:nvSpPr>
          <p:cNvPr id="79874" name="Rectangle 3"/>
          <p:cNvSpPr>
            <a:spLocks noGrp="1" noChangeArrowheads="1"/>
          </p:cNvSpPr>
          <p:nvPr>
            <p:ph type="body" idx="1"/>
          </p:nvPr>
        </p:nvSpPr>
        <p:spPr>
          <a:xfrm>
            <a:off x="685800" y="1524000"/>
            <a:ext cx="2971800" cy="4530725"/>
          </a:xfrm>
        </p:spPr>
        <p:txBody>
          <a:bodyPr/>
          <a:lstStyle/>
          <a:p>
            <a:pPr eaLnBrk="1" hangingPunct="1"/>
            <a:r>
              <a:rPr lang="en-US" sz="2600">
                <a:latin typeface="Arial" charset="0"/>
              </a:rPr>
              <a:t>Richard Nixon, 43.42% (301 electoral votes)</a:t>
            </a:r>
          </a:p>
          <a:p>
            <a:pPr eaLnBrk="1" hangingPunct="1"/>
            <a:r>
              <a:rPr lang="en-US" sz="2600">
                <a:latin typeface="Arial" charset="0"/>
              </a:rPr>
              <a:t>Hubert Humphrey, 42.72% (191)</a:t>
            </a:r>
          </a:p>
          <a:p>
            <a:pPr eaLnBrk="1" hangingPunct="1"/>
            <a:r>
              <a:rPr lang="en-US" sz="2600">
                <a:latin typeface="Arial" charset="0"/>
              </a:rPr>
              <a:t>George Wallace, 8.55% (46)</a:t>
            </a:r>
          </a:p>
        </p:txBody>
      </p:sp>
      <p:pic>
        <p:nvPicPr>
          <p:cNvPr id="798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76400"/>
            <a:ext cx="47244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5"/>
          <p:cNvSpPr txBox="1">
            <a:spLocks noChangeArrowheads="1"/>
          </p:cNvSpPr>
          <p:nvPr/>
        </p:nvSpPr>
        <p:spPr bwMode="auto">
          <a:xfrm>
            <a:off x="4267200" y="5105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Richard Nixon</a:t>
            </a:r>
          </a:p>
        </p:txBody>
      </p:sp>
      <p:pic>
        <p:nvPicPr>
          <p:cNvPr id="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0" y="1905000"/>
            <a:ext cx="1981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58000" y="41148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1000" y="914400"/>
            <a:ext cx="830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457200"/>
            <a:ext cx="29495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0" y="3200400"/>
            <a:ext cx="1930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uit_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32480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0"/>
            <a:ext cx="33686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Slide8zo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8925"/>
            <a:ext cx="26670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5"/>
          <p:cNvSpPr txBox="1">
            <a:spLocks noChangeArrowheads="1"/>
          </p:cNvSpPr>
          <p:nvPr/>
        </p:nvSpPr>
        <p:spPr bwMode="auto">
          <a:xfrm>
            <a:off x="4572000" y="606425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The Sleepy Lagoon defendants declared not guilty, 1944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a:xfrm>
            <a:off x="685800" y="460375"/>
            <a:ext cx="8229600" cy="1139825"/>
          </a:xfrm>
        </p:spPr>
        <p:txBody>
          <a:bodyPr/>
          <a:lstStyle/>
          <a:p>
            <a:pPr eaLnBrk="1" hangingPunct="1"/>
            <a:r>
              <a:rPr lang="en-US">
                <a:latin typeface="Garamond" charset="0"/>
              </a:rPr>
              <a:t>The Bracero Program, 1942-1964</a:t>
            </a:r>
          </a:p>
        </p:txBody>
      </p:sp>
      <p:pic>
        <p:nvPicPr>
          <p:cNvPr id="86019" name="Picture 6"/>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191000" y="4810125"/>
            <a:ext cx="1443038" cy="1743075"/>
          </a:xfrm>
          <a:noFill/>
        </p:spPr>
      </p:pic>
      <p:pic>
        <p:nvPicPr>
          <p:cNvPr id="860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0"/>
            <a:ext cx="43434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9"/>
          <p:cNvSpPr txBox="1">
            <a:spLocks noChangeArrowheads="1"/>
          </p:cNvSpPr>
          <p:nvPr/>
        </p:nvSpPr>
        <p:spPr bwMode="auto">
          <a:xfrm>
            <a:off x="5715000" y="5410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“El Cortito”—the Devil’s Arm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a:xfrm>
            <a:off x="381000" y="277813"/>
            <a:ext cx="8229600" cy="1139825"/>
          </a:xfrm>
        </p:spPr>
        <p:txBody>
          <a:bodyPr/>
          <a:lstStyle/>
          <a:p>
            <a:pPr eaLnBrk="1" hangingPunct="1"/>
            <a:r>
              <a:rPr lang="en-US" sz="3800">
                <a:latin typeface="Garamond" charset="0"/>
              </a:rPr>
              <a:t>Fred Ross, Saul Alinsky and “community organizing”</a:t>
            </a:r>
          </a:p>
        </p:txBody>
      </p:sp>
      <p:pic>
        <p:nvPicPr>
          <p:cNvPr id="88067"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724400" y="1143000"/>
            <a:ext cx="2219325" cy="1971675"/>
          </a:xfrm>
          <a:noFill/>
        </p:spPr>
      </p:pic>
      <p:pic>
        <p:nvPicPr>
          <p:cNvPr id="88068"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0" y="1600200"/>
            <a:ext cx="12271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352800"/>
            <a:ext cx="21526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8"/>
          <p:cNvSpPr txBox="1">
            <a:spLocks noChangeArrowheads="1"/>
          </p:cNvSpPr>
          <p:nvPr/>
        </p:nvSpPr>
        <p:spPr bwMode="auto">
          <a:xfrm>
            <a:off x="7239000" y="3716338"/>
            <a:ext cx="18288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Delores Huerta and Fred Ross of Community Service Organizations</a:t>
            </a:r>
          </a:p>
        </p:txBody>
      </p:sp>
      <p:pic>
        <p:nvPicPr>
          <p:cNvPr id="88071"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48400" y="4343400"/>
            <a:ext cx="952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US">
                <a:latin typeface="Garamond" charset="0"/>
              </a:rPr>
              <a:t>The grape boycott	</a:t>
            </a:r>
          </a:p>
        </p:txBody>
      </p:sp>
      <p:sp>
        <p:nvSpPr>
          <p:cNvPr id="90114" name="Rectangle 3"/>
          <p:cNvSpPr>
            <a:spLocks noGrp="1" noChangeArrowheads="1"/>
          </p:cNvSpPr>
          <p:nvPr>
            <p:ph type="body" idx="1"/>
          </p:nvPr>
        </p:nvSpPr>
        <p:spPr>
          <a:xfrm>
            <a:off x="457200" y="1600200"/>
            <a:ext cx="3886200" cy="4530725"/>
          </a:xfrm>
        </p:spPr>
        <p:txBody>
          <a:bodyPr/>
          <a:lstStyle/>
          <a:p>
            <a:pPr eaLnBrk="1" hangingPunct="1"/>
            <a:r>
              <a:rPr lang="en-US">
                <a:latin typeface="Arial" charset="0"/>
              </a:rPr>
              <a:t>National boycott of west coast grapes results in significant unionization of San Joaquin valley workers by 1970</a:t>
            </a:r>
          </a:p>
        </p:txBody>
      </p:sp>
      <p:pic>
        <p:nvPicPr>
          <p:cNvPr id="90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609600"/>
            <a:ext cx="2819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81800" y="2133600"/>
            <a:ext cx="1714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76800" y="2743200"/>
            <a:ext cx="218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idx="4294967295"/>
          </p:nvPr>
        </p:nvSpPr>
        <p:spPr>
          <a:xfrm>
            <a:off x="533400" y="381000"/>
            <a:ext cx="8229600" cy="1139825"/>
          </a:xfrm>
        </p:spPr>
        <p:txBody>
          <a:bodyPr/>
          <a:lstStyle/>
          <a:p>
            <a:pPr eaLnBrk="1" hangingPunct="1"/>
            <a:r>
              <a:rPr lang="en-US" sz="3800">
                <a:latin typeface="Garamond" charset="0"/>
              </a:rPr>
              <a:t>Latino Civil Rights groups in the United States</a:t>
            </a:r>
          </a:p>
        </p:txBody>
      </p:sp>
      <p:sp>
        <p:nvSpPr>
          <p:cNvPr id="92162" name="Rectangle 3"/>
          <p:cNvSpPr>
            <a:spLocks noGrp="1" noChangeArrowheads="1"/>
          </p:cNvSpPr>
          <p:nvPr>
            <p:ph type="body" idx="4294967295"/>
          </p:nvPr>
        </p:nvSpPr>
        <p:spPr>
          <a:xfrm>
            <a:off x="457200" y="1717675"/>
            <a:ext cx="4724400" cy="4530725"/>
          </a:xfrm>
        </p:spPr>
        <p:txBody>
          <a:bodyPr/>
          <a:lstStyle/>
          <a:p>
            <a:pPr eaLnBrk="1" hangingPunct="1">
              <a:lnSpc>
                <a:spcPct val="90000"/>
              </a:lnSpc>
            </a:pPr>
            <a:r>
              <a:rPr lang="en-US" sz="2600">
                <a:latin typeface="Arial" charset="0"/>
              </a:rPr>
              <a:t>1929: League of United Latin American Citizens (LULAC)</a:t>
            </a:r>
          </a:p>
          <a:p>
            <a:pPr eaLnBrk="1" hangingPunct="1">
              <a:lnSpc>
                <a:spcPct val="90000"/>
              </a:lnSpc>
            </a:pPr>
            <a:r>
              <a:rPr lang="en-US" sz="2600">
                <a:latin typeface="Arial" charset="0"/>
              </a:rPr>
              <a:t>1938: El Congresso de los Pueblos de Habla Espanol</a:t>
            </a:r>
          </a:p>
          <a:p>
            <a:pPr eaLnBrk="1" hangingPunct="1">
              <a:lnSpc>
                <a:spcPct val="90000"/>
              </a:lnSpc>
            </a:pPr>
            <a:r>
              <a:rPr lang="en-US" sz="2600">
                <a:latin typeface="Arial" charset="0"/>
              </a:rPr>
              <a:t>1948: The GI Forum—an association of Mexican American World War II veterans</a:t>
            </a:r>
          </a:p>
          <a:p>
            <a:pPr eaLnBrk="1" hangingPunct="1">
              <a:lnSpc>
                <a:spcPct val="90000"/>
              </a:lnSpc>
            </a:pPr>
            <a:r>
              <a:rPr lang="en-US" sz="2600">
                <a:latin typeface="Arial" charset="0"/>
              </a:rPr>
              <a:t>1949: the National Mexican-American Association</a:t>
            </a:r>
          </a:p>
          <a:p>
            <a:pPr eaLnBrk="1" hangingPunct="1">
              <a:lnSpc>
                <a:spcPct val="90000"/>
              </a:lnSpc>
            </a:pPr>
            <a:endParaRPr lang="en-US" sz="2600">
              <a:latin typeface="Arial" charset="0"/>
            </a:endParaRPr>
          </a:p>
          <a:p>
            <a:pPr eaLnBrk="1" hangingPunct="1">
              <a:lnSpc>
                <a:spcPct val="90000"/>
              </a:lnSpc>
            </a:pPr>
            <a:endParaRPr lang="en-US" sz="2600">
              <a:latin typeface="Arial" charset="0"/>
            </a:endParaRPr>
          </a:p>
        </p:txBody>
      </p:sp>
      <p:pic>
        <p:nvPicPr>
          <p:cNvPr id="9216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6800" y="1447800"/>
            <a:ext cx="42672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levittown"/>
          <p:cNvPicPr>
            <a:picLocks noGrp="1" noChangeAspect="1" noChangeArrowheads="1"/>
          </p:cNvPicPr>
          <p:nvPr>
            <p:ph idx="4294967295"/>
          </p:nvPr>
        </p:nvPicPr>
        <p:blipFill>
          <a:blip r:embed="rId3" cstate="email">
            <a:extLst>
              <a:ext uri="{28A0092B-C50C-407E-A947-70E740481C1C}">
                <a14:useLocalDpi xmlns:a14="http://schemas.microsoft.com/office/drawing/2010/main" val="0"/>
              </a:ext>
            </a:extLst>
          </a:blip>
          <a:srcRect/>
          <a:stretch>
            <a:fillRect/>
          </a:stretch>
        </p:blipFill>
        <p:spPr>
          <a:xfrm>
            <a:off x="3810000" y="914400"/>
            <a:ext cx="4495800" cy="3282950"/>
          </a:xfrm>
          <a:noFill/>
        </p:spPr>
      </p:pic>
      <p:sp>
        <p:nvSpPr>
          <p:cNvPr id="23554" name="Rectangle 3"/>
          <p:cNvSpPr>
            <a:spLocks noGrp="1" noChangeArrowheads="1"/>
          </p:cNvSpPr>
          <p:nvPr>
            <p:ph type="title"/>
          </p:nvPr>
        </p:nvSpPr>
        <p:spPr/>
        <p:txBody>
          <a:bodyPr/>
          <a:lstStyle/>
          <a:p>
            <a:pPr eaLnBrk="1" hangingPunct="1"/>
            <a:r>
              <a:rPr lang="en-US" sz="2000">
                <a:latin typeface="Courier New" charset="0"/>
              </a:rPr>
              <a:t>The racialized flight to the suburbs</a:t>
            </a:r>
          </a:p>
        </p:txBody>
      </p:sp>
      <p:pic>
        <p:nvPicPr>
          <p:cNvPr id="778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0480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2"/>
                                        </p:tgtEl>
                                        <p:attrNameLst>
                                          <p:attrName>style.visibility</p:attrName>
                                        </p:attrNameLst>
                                      </p:cBhvr>
                                      <p:to>
                                        <p:strVal val="visible"/>
                                      </p:to>
                                    </p:set>
                                    <p:animEffect transition="in" filter="dissolve">
                                      <p:cBhvr>
                                        <p:cTn id="7" dur="5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09600" y="457200"/>
            <a:ext cx="3048000" cy="2390775"/>
          </a:xfrm>
          <a:noFill/>
        </p:spPr>
      </p:pic>
      <p:pic>
        <p:nvPicPr>
          <p:cNvPr id="182279"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46238" y="2314575"/>
            <a:ext cx="284956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8"/>
          <p:cNvSpPr txBox="1">
            <a:spLocks noChangeArrowheads="1"/>
          </p:cNvSpPr>
          <p:nvPr/>
        </p:nvSpPr>
        <p:spPr bwMode="auto">
          <a:xfrm>
            <a:off x="304800" y="2895600"/>
            <a:ext cx="129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Rodolfo “Corky” Gonzales</a:t>
            </a:r>
          </a:p>
        </p:txBody>
      </p:sp>
      <p:pic>
        <p:nvPicPr>
          <p:cNvPr id="942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350" y="1008063"/>
            <a:ext cx="405765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10"/>
          <p:cNvSpPr txBox="1">
            <a:spLocks noChangeArrowheads="1"/>
          </p:cNvSpPr>
          <p:nvPr/>
        </p:nvSpPr>
        <p:spPr bwMode="auto">
          <a:xfrm>
            <a:off x="5257800" y="499745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Crystal City High School, 1969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8227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381000"/>
            <a:ext cx="24177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25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43200" y="1066800"/>
            <a:ext cx="18049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6259" name="Text Box 4"/>
          <p:cNvSpPr txBox="1">
            <a:spLocks noChangeArrowheads="1"/>
          </p:cNvSpPr>
          <p:nvPr/>
        </p:nvSpPr>
        <p:spPr bwMode="auto">
          <a:xfrm>
            <a:off x="3733800" y="5103813"/>
            <a:ext cx="42672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charset="0"/>
                <a:ea typeface="ＭＳ Ｐゴシック" charset="0"/>
              </a:defRPr>
            </a:lvl9pPr>
          </a:lstStyle>
          <a:p>
            <a:pPr eaLnBrk="1" hangingPunct="1">
              <a:spcBef>
                <a:spcPts val="1125"/>
              </a:spcBef>
              <a:buClr>
                <a:srgbClr val="000000"/>
              </a:buClr>
              <a:buSzPct val="100000"/>
              <a:buFont typeface="Arial" charset="0"/>
              <a:buNone/>
            </a:pPr>
            <a:r>
              <a:rPr lang="en-GB" sz="1800" b="0">
                <a:solidFill>
                  <a:srgbClr val="000000"/>
                </a:solidFill>
              </a:rPr>
              <a:t>Pre-civil war feminists: Susan Anthony, Amelia Bloomer, Elizabeth Stanton, Sojourner Truth, Lucy Stone, </a:t>
            </a:r>
          </a:p>
        </p:txBody>
      </p:sp>
      <p:pic>
        <p:nvPicPr>
          <p:cNvPr id="962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229552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26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962400"/>
            <a:ext cx="2286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26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2438400"/>
            <a:ext cx="20843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691515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5"/>
          <p:cNvSpPr txBox="1">
            <a:spLocks noChangeArrowheads="1"/>
          </p:cNvSpPr>
          <p:nvPr/>
        </p:nvSpPr>
        <p:spPr bwMode="auto">
          <a:xfrm>
            <a:off x="2133600" y="54864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Women’s suffrage map, USA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09600"/>
            <a:ext cx="36480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24000"/>
            <a:ext cx="28860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743200"/>
            <a:ext cx="14192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276600"/>
            <a:ext cx="21526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5"/>
          <p:cNvSpPr>
            <a:spLocks noGrp="1" noChangeArrowheads="1"/>
          </p:cNvSpPr>
          <p:nvPr>
            <p:ph type="title"/>
          </p:nvPr>
        </p:nvSpPr>
        <p:spPr>
          <a:xfrm>
            <a:off x="4267200" y="228600"/>
            <a:ext cx="4191000" cy="1703388"/>
          </a:xfrm>
        </p:spPr>
        <p:txBody>
          <a:bodyPr/>
          <a:lstStyle/>
          <a:p>
            <a:pPr eaLnBrk="1" hangingPunct="1"/>
            <a:r>
              <a:rPr lang="en-US">
                <a:latin typeface="Garamond" charset="0"/>
              </a:rPr>
              <a:t>Women at work and at college</a:t>
            </a:r>
          </a:p>
        </p:txBody>
      </p:sp>
      <p:pic>
        <p:nvPicPr>
          <p:cNvPr id="102402" name="Picture 6"/>
          <p:cNvPicPr>
            <a:picLocks noGrp="1" noChangeAspect="1" noChangeArrowheads="1"/>
          </p:cNvPicPr>
          <p:nvPr>
            <p:ph sz="half" idx="4294967295"/>
          </p:nvPr>
        </p:nvPicPr>
        <p:blipFill>
          <a:blip r:embed="rId3" cstate="email">
            <a:extLst>
              <a:ext uri="{28A0092B-C50C-407E-A947-70E740481C1C}">
                <a14:useLocalDpi xmlns:a14="http://schemas.microsoft.com/office/drawing/2010/main" val="0"/>
              </a:ext>
            </a:extLst>
          </a:blip>
          <a:srcRect/>
          <a:stretch>
            <a:fillRect/>
          </a:stretch>
        </p:blipFill>
        <p:spPr>
          <a:xfrm>
            <a:off x="473075" y="457200"/>
            <a:ext cx="3870325" cy="6130925"/>
          </a:xfrm>
          <a:noFill/>
        </p:spPr>
      </p:pic>
      <p:pic>
        <p:nvPicPr>
          <p:cNvPr id="102403" name="Picture 1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657600" y="2133600"/>
            <a:ext cx="5486400" cy="1973263"/>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pPr eaLnBrk="1" hangingPunct="1"/>
            <a:r>
              <a:rPr lang="en-US">
                <a:latin typeface="Garamond" charset="0"/>
              </a:rPr>
              <a:t>Title VII of the 1964 Civil Rights Act</a:t>
            </a:r>
          </a:p>
        </p:txBody>
      </p:sp>
      <p:sp>
        <p:nvSpPr>
          <p:cNvPr id="104450" name="Rectangle 3"/>
          <p:cNvSpPr>
            <a:spLocks noGrp="1" noChangeArrowheads="1"/>
          </p:cNvSpPr>
          <p:nvPr>
            <p:ph type="body" idx="1"/>
          </p:nvPr>
        </p:nvSpPr>
        <p:spPr/>
        <p:txBody>
          <a:bodyPr/>
          <a:lstStyle/>
          <a:p>
            <a:pPr eaLnBrk="1" hangingPunct="1">
              <a:buFont typeface="Wingdings" charset="0"/>
              <a:buNone/>
            </a:pPr>
            <a:r>
              <a:rPr lang="en-US">
                <a:latin typeface="Arial" charset="0"/>
              </a:rPr>
              <a:t>(a) It shall be an unlawful employment practice for an employer -  (1) to fail or refuse to hire or to discharge any individual, or otherwise to discriminate against any individual with respect to his compensation, terms, conditions, or privileges of employment, because of such individual’s race, color, religion, </a:t>
            </a:r>
            <a:r>
              <a:rPr lang="en-US" sz="4600" i="1">
                <a:latin typeface="Arial" charset="0"/>
              </a:rPr>
              <a:t>sex </a:t>
            </a:r>
            <a:r>
              <a:rPr lang="en-US" i="1">
                <a:latin typeface="Arial" charset="0"/>
              </a:rPr>
              <a:t>[gender]</a:t>
            </a:r>
            <a:r>
              <a:rPr lang="en-US">
                <a:latin typeface="Arial" charset="0"/>
              </a:rPr>
              <a:t>, or national origin . .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algn="ctr" eaLnBrk="1" hangingPunct="1"/>
            <a:r>
              <a:rPr lang="en-US" sz="3800">
                <a:latin typeface="Garamond" charset="0"/>
              </a:rPr>
              <a:t>Discrimination against</a:t>
            </a:r>
            <a:br>
              <a:rPr lang="en-US" sz="3800">
                <a:latin typeface="Garamond" charset="0"/>
              </a:rPr>
            </a:br>
            <a:r>
              <a:rPr lang="en-US" sz="3800">
                <a:latin typeface="Garamond" charset="0"/>
              </a:rPr>
              <a:t> women in America</a:t>
            </a:r>
          </a:p>
        </p:txBody>
      </p:sp>
      <p:sp>
        <p:nvSpPr>
          <p:cNvPr id="55299" name="Rectangle 3"/>
          <p:cNvSpPr>
            <a:spLocks noGrp="1" noChangeArrowheads="1"/>
          </p:cNvSpPr>
          <p:nvPr>
            <p:ph type="body" idx="1"/>
          </p:nvPr>
        </p:nvSpPr>
        <p:spPr/>
        <p:txBody>
          <a:bodyPr/>
          <a:lstStyle/>
          <a:p>
            <a:pPr eaLnBrk="1" hangingPunct="1"/>
            <a:r>
              <a:rPr lang="en-US" sz="2600">
                <a:latin typeface="Arial" charset="0"/>
              </a:rPr>
              <a:t>Newspaper jobs divided into male and female</a:t>
            </a:r>
          </a:p>
          <a:p>
            <a:pPr eaLnBrk="1" hangingPunct="1"/>
            <a:r>
              <a:rPr lang="en-US" sz="2600">
                <a:latin typeface="Arial" charset="0"/>
              </a:rPr>
              <a:t>Government manuals used “he” and “she” to describe managers and secretaries</a:t>
            </a:r>
          </a:p>
          <a:p>
            <a:pPr eaLnBrk="1" hangingPunct="1"/>
            <a:r>
              <a:rPr lang="en-US" sz="2600">
                <a:latin typeface="Arial" charset="0"/>
              </a:rPr>
              <a:t>Women could not establish businesses without a male consigner</a:t>
            </a:r>
          </a:p>
          <a:p>
            <a:pPr eaLnBrk="1" hangingPunct="1"/>
            <a:r>
              <a:rPr lang="en-US" sz="2600">
                <a:latin typeface="Arial" charset="0"/>
              </a:rPr>
              <a:t>Quotas for women in professional schools</a:t>
            </a:r>
          </a:p>
          <a:p>
            <a:pPr eaLnBrk="1" hangingPunct="1"/>
            <a:r>
              <a:rPr lang="en-US" sz="2600">
                <a:latin typeface="Arial" charset="0"/>
              </a:rPr>
              <a:t>Higher university admission standards for women</a:t>
            </a:r>
          </a:p>
          <a:p>
            <a:pPr eaLnBrk="1" hangingPunct="1"/>
            <a:r>
              <a:rPr lang="en-US" sz="2600">
                <a:latin typeface="Arial" charset="0"/>
              </a:rPr>
              <a:t>Laws permitting husband to beat their wives</a:t>
            </a:r>
          </a:p>
          <a:p>
            <a:pPr eaLnBrk="1" hangingPunct="1"/>
            <a:r>
              <a:rPr lang="en-US" sz="2600">
                <a:latin typeface="Arial" charset="0"/>
              </a:rPr>
              <a:t>Employers could fire women for weighing too much</a:t>
            </a:r>
          </a:p>
          <a:p>
            <a:pPr eaLnBrk="1" hangingPunct="1"/>
            <a:endParaRPr lang="en-US" sz="26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dissolve">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dissolve">
                                      <p:cBhvr>
                                        <p:cTn id="12" dur="500"/>
                                        <p:tgtEl>
                                          <p:spTgt spid="55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dissolve">
                                      <p:cBhvr>
                                        <p:cTn id="17" dur="500"/>
                                        <p:tgtEl>
                                          <p:spTgt spid="55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dissolve">
                                      <p:cBhvr>
                                        <p:cTn id="22" dur="500"/>
                                        <p:tgtEl>
                                          <p:spTgt spid="552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animEffect transition="in" filter="dissolve">
                                      <p:cBhvr>
                                        <p:cTn id="27" dur="500"/>
                                        <p:tgtEl>
                                          <p:spTgt spid="552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5299">
                                            <p:txEl>
                                              <p:pRg st="5" end="5"/>
                                            </p:txEl>
                                          </p:spTgt>
                                        </p:tgtEl>
                                        <p:attrNameLst>
                                          <p:attrName>style.visibility</p:attrName>
                                        </p:attrNameLst>
                                      </p:cBhvr>
                                      <p:to>
                                        <p:strVal val="visible"/>
                                      </p:to>
                                    </p:set>
                                    <p:animEffect transition="in" filter="dissolve">
                                      <p:cBhvr>
                                        <p:cTn id="32" dur="500"/>
                                        <p:tgtEl>
                                          <p:spTgt spid="552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5299">
                                            <p:txEl>
                                              <p:pRg st="6" end="6"/>
                                            </p:txEl>
                                          </p:spTgt>
                                        </p:tgtEl>
                                        <p:attrNameLst>
                                          <p:attrName>style.visibility</p:attrName>
                                        </p:attrNameLst>
                                      </p:cBhvr>
                                      <p:to>
                                        <p:strVal val="visible"/>
                                      </p:to>
                                    </p:set>
                                    <p:animEffect transition="in" filter="dissolve">
                                      <p:cBhvr>
                                        <p:cTn id="37" dur="500"/>
                                        <p:tgtEl>
                                          <p:spTgt spid="552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0"/>
            <a:ext cx="26765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33400"/>
            <a:ext cx="31718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191000"/>
            <a:ext cx="41052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7"/>
          <p:cNvSpPr txBox="1">
            <a:spLocks noChangeArrowheads="1"/>
          </p:cNvSpPr>
          <p:nvPr/>
        </p:nvSpPr>
        <p:spPr bwMode="auto">
          <a:xfrm>
            <a:off x="4343400" y="68580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1969: Miss America Pageant Protest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a:latin typeface="Garamond" charset="0"/>
              </a:rPr>
              <a:t>Feminist victories in the 1970s</a:t>
            </a:r>
          </a:p>
        </p:txBody>
      </p:sp>
      <p:sp>
        <p:nvSpPr>
          <p:cNvPr id="143363" name="Rectangle 3"/>
          <p:cNvSpPr>
            <a:spLocks noGrp="1" noChangeArrowheads="1"/>
          </p:cNvSpPr>
          <p:nvPr>
            <p:ph type="body" idx="1"/>
          </p:nvPr>
        </p:nvSpPr>
        <p:spPr>
          <a:xfrm>
            <a:off x="4343400" y="1143000"/>
            <a:ext cx="4800600" cy="4724400"/>
          </a:xfrm>
        </p:spPr>
        <p:txBody>
          <a:bodyPr/>
          <a:lstStyle/>
          <a:p>
            <a:pPr>
              <a:lnSpc>
                <a:spcPct val="80000"/>
              </a:lnSpc>
            </a:pPr>
            <a:r>
              <a:rPr lang="en-US" sz="2000">
                <a:latin typeface="Arial" charset="0"/>
              </a:rPr>
              <a:t>1970: Schultz v. Wheaton. U.S. appeals court says employers can’t change job title of women workers to pay them less than men</a:t>
            </a:r>
          </a:p>
          <a:p>
            <a:pPr>
              <a:lnSpc>
                <a:spcPct val="80000"/>
              </a:lnSpc>
            </a:pPr>
            <a:r>
              <a:rPr lang="en-US" sz="2000">
                <a:latin typeface="Arial" charset="0"/>
              </a:rPr>
              <a:t>1972: Congress passes Educational Amendments (Title IX) to the Civil Rights Act to enforce sex equity in education</a:t>
            </a:r>
          </a:p>
          <a:p>
            <a:pPr>
              <a:lnSpc>
                <a:spcPct val="80000"/>
              </a:lnSpc>
            </a:pPr>
            <a:r>
              <a:rPr lang="en-US" sz="2000">
                <a:latin typeface="Arial" charset="0"/>
              </a:rPr>
              <a:t>1973: Supreme Court rules that sex categorizing in employment advertisements is unconstitutional</a:t>
            </a:r>
          </a:p>
          <a:p>
            <a:pPr>
              <a:lnSpc>
                <a:spcPct val="80000"/>
              </a:lnSpc>
            </a:pPr>
            <a:r>
              <a:rPr lang="en-US" sz="2000">
                <a:latin typeface="Arial" charset="0"/>
              </a:rPr>
              <a:t>1974: The Equal Credit Opportunity Act prohibits discrimination in consumer credit practices on the basis of sex, race, marital status, religion, national origin, age, or receipt of public assistance.</a:t>
            </a:r>
          </a:p>
        </p:txBody>
      </p:sp>
      <p:pic>
        <p:nvPicPr>
          <p:cNvPr id="1126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36099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dissolve">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dissolve">
                                      <p:cBhvr>
                                        <p:cTn id="12" dur="500"/>
                                        <p:tgtEl>
                                          <p:spTgt spid="143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dissolve">
                                      <p:cBhvr>
                                        <p:cTn id="17" dur="500"/>
                                        <p:tgtEl>
                                          <p:spTgt spid="143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dissolve">
                                      <p:cBhvr>
                                        <p:cTn id="22" dur="500"/>
                                        <p:tgtEl>
                                          <p:spTgt spid="143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3363">
                                            <p:txEl>
                                              <p:pRg st="0" end="0"/>
                                            </p:txEl>
                                          </p:spTgt>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43363">
                                            <p:txEl>
                                              <p:pRg st="1" end="1"/>
                                            </p:txEl>
                                          </p:spTgt>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3363">
                                            <p:txEl>
                                              <p:pRg st="2" end="2"/>
                                            </p:txEl>
                                          </p:spTgt>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336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P spid="143363" grpI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r>
              <a:rPr lang="en-US">
                <a:latin typeface="Garamond" charset="0"/>
              </a:rPr>
              <a:t>Feminist victories in the 1970s</a:t>
            </a:r>
          </a:p>
        </p:txBody>
      </p:sp>
      <p:sp>
        <p:nvSpPr>
          <p:cNvPr id="143363" name="Rectangle 3"/>
          <p:cNvSpPr>
            <a:spLocks noGrp="1" noChangeArrowheads="1"/>
          </p:cNvSpPr>
          <p:nvPr>
            <p:ph type="body" idx="1"/>
          </p:nvPr>
        </p:nvSpPr>
        <p:spPr>
          <a:xfrm>
            <a:off x="4267200" y="1219200"/>
            <a:ext cx="4267200" cy="5257800"/>
          </a:xfrm>
        </p:spPr>
        <p:txBody>
          <a:bodyPr/>
          <a:lstStyle/>
          <a:p>
            <a:pPr>
              <a:lnSpc>
                <a:spcPct val="80000"/>
              </a:lnSpc>
            </a:pPr>
            <a:r>
              <a:rPr lang="en-US" sz="2000">
                <a:latin typeface="Arial" charset="0"/>
              </a:rPr>
              <a:t>1974: </a:t>
            </a:r>
            <a:r>
              <a:rPr lang="en-US" sz="2000" i="1">
                <a:latin typeface="Arial" charset="0"/>
              </a:rPr>
              <a:t>Corning Glass Works</a:t>
            </a:r>
            <a:r>
              <a:rPr lang="en-US" sz="2000">
                <a:latin typeface="Arial" charset="0"/>
              </a:rPr>
              <a:t> v. </a:t>
            </a:r>
            <a:r>
              <a:rPr lang="en-US" sz="2000" i="1">
                <a:latin typeface="Arial" charset="0"/>
              </a:rPr>
              <a:t>Brennan</a:t>
            </a:r>
            <a:r>
              <a:rPr lang="en-US" sz="2000">
                <a:latin typeface="Arial" charset="0"/>
              </a:rPr>
              <a:t>, the U.S. Supreme Court rules that employers cannot justify paying women lower wages because that is what they traditionally received under the "going market rate."</a:t>
            </a:r>
          </a:p>
          <a:p>
            <a:pPr>
              <a:lnSpc>
                <a:spcPct val="80000"/>
              </a:lnSpc>
            </a:pPr>
            <a:r>
              <a:rPr lang="en-US" sz="2000">
                <a:latin typeface="Arial" charset="0"/>
              </a:rPr>
              <a:t>1976: West Point, Annapolis, and the Air Force Academy open admissions to women</a:t>
            </a:r>
          </a:p>
          <a:p>
            <a:pPr>
              <a:lnSpc>
                <a:spcPct val="80000"/>
              </a:lnSpc>
            </a:pPr>
            <a:r>
              <a:rPr lang="en-US" sz="2000">
                <a:latin typeface="Arial" charset="0"/>
              </a:rPr>
              <a:t>1976: Nebraska first state to make it illegal for a husband to rape his wife</a:t>
            </a:r>
          </a:p>
          <a:p>
            <a:pPr>
              <a:lnSpc>
                <a:spcPct val="80000"/>
              </a:lnSpc>
            </a:pPr>
            <a:r>
              <a:rPr lang="en-US" sz="2000">
                <a:latin typeface="Arial" charset="0"/>
              </a:rPr>
              <a:t>1978: Pregnancy discrimination act. You can’t get fired or demoted or not promoted for being pregnant</a:t>
            </a:r>
          </a:p>
        </p:txBody>
      </p:sp>
      <p:pic>
        <p:nvPicPr>
          <p:cNvPr id="114691"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1143000"/>
            <a:ext cx="2933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4800" y="2286000"/>
            <a:ext cx="1600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62425"/>
            <a:ext cx="3810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dissolve">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dissolve">
                                      <p:cBhvr>
                                        <p:cTn id="12" dur="500"/>
                                        <p:tgtEl>
                                          <p:spTgt spid="143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dissolve">
                                      <p:cBhvr>
                                        <p:cTn id="17" dur="500"/>
                                        <p:tgtEl>
                                          <p:spTgt spid="143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dissolve">
                                      <p:cBhvr>
                                        <p:cTn id="22" dur="500"/>
                                        <p:tgtEl>
                                          <p:spTgt spid="143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3363">
                                            <p:txEl>
                                              <p:pRg st="0" end="0"/>
                                            </p:txEl>
                                          </p:spTgt>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43363">
                                            <p:txEl>
                                              <p:pRg st="1" end="1"/>
                                            </p:txEl>
                                          </p:spTgt>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3363">
                                            <p:txEl>
                                              <p:pRg st="2" end="2"/>
                                            </p:txEl>
                                          </p:spTgt>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336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P spid="14336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5715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381000"/>
            <a:ext cx="6705600" cy="3810000"/>
          </a:xfrm>
          <a:prstGeom prst="rect">
            <a:avLst/>
          </a:prstGeom>
        </p:spPr>
      </p:pic>
      <p:sp>
        <p:nvSpPr>
          <p:cNvPr id="3" name="TextBox 2"/>
          <p:cNvSpPr txBox="1"/>
          <p:nvPr/>
        </p:nvSpPr>
        <p:spPr>
          <a:xfrm>
            <a:off x="1828800" y="4343400"/>
            <a:ext cx="5340976" cy="369332"/>
          </a:xfrm>
          <a:prstGeom prst="rect">
            <a:avLst/>
          </a:prstGeom>
          <a:noFill/>
        </p:spPr>
        <p:txBody>
          <a:bodyPr wrap="none" rtlCol="0">
            <a:spAutoFit/>
          </a:bodyPr>
          <a:lstStyle/>
          <a:p>
            <a:r>
              <a:rPr lang="en-US" dirty="0" smtClean="0"/>
              <a:t>Katherine Switzer at the 1967 Boston Marathon</a:t>
            </a:r>
            <a:endParaRPr lang="en-US" dirty="0"/>
          </a:p>
        </p:txBody>
      </p:sp>
    </p:spTree>
    <p:extLst>
      <p:ext uri="{BB962C8B-B14F-4D97-AF65-F5344CB8AC3E}">
        <p14:creationId xmlns:p14="http://schemas.microsoft.com/office/powerpoint/2010/main" val="17194728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idx="4294967295"/>
          </p:nvPr>
        </p:nvSpPr>
        <p:spPr>
          <a:xfrm>
            <a:off x="457200" y="228600"/>
            <a:ext cx="8229600" cy="1139825"/>
          </a:xfrm>
        </p:spPr>
        <p:txBody>
          <a:bodyPr/>
          <a:lstStyle/>
          <a:p>
            <a:pPr eaLnBrk="1" hangingPunct="1"/>
            <a:r>
              <a:rPr lang="en-US">
                <a:latin typeface="Garamond" charset="0"/>
              </a:rPr>
              <a:t>Reproductive law timeline</a:t>
            </a:r>
          </a:p>
        </p:txBody>
      </p:sp>
      <p:sp>
        <p:nvSpPr>
          <p:cNvPr id="47107" name="Rectangle 3"/>
          <p:cNvSpPr>
            <a:spLocks noGrp="1" noChangeArrowheads="1"/>
          </p:cNvSpPr>
          <p:nvPr>
            <p:ph type="body" idx="4294967295"/>
          </p:nvPr>
        </p:nvSpPr>
        <p:spPr>
          <a:xfrm>
            <a:off x="990600" y="1143000"/>
            <a:ext cx="4038600" cy="3581400"/>
          </a:xfrm>
        </p:spPr>
        <p:txBody>
          <a:bodyPr/>
          <a:lstStyle/>
          <a:p>
            <a:pPr eaLnBrk="1" hangingPunct="1">
              <a:lnSpc>
                <a:spcPct val="80000"/>
              </a:lnSpc>
            </a:pPr>
            <a:r>
              <a:rPr lang="en-US" sz="2100">
                <a:latin typeface="Arial" charset="0"/>
              </a:rPr>
              <a:t>Up until 1820s reproductive law permitted abortion until “quickening”</a:t>
            </a:r>
          </a:p>
          <a:p>
            <a:pPr eaLnBrk="1" hangingPunct="1">
              <a:lnSpc>
                <a:spcPct val="80000"/>
              </a:lnSpc>
            </a:pPr>
            <a:r>
              <a:rPr lang="en-US" sz="2100">
                <a:latin typeface="Arial" charset="0"/>
              </a:rPr>
              <a:t>1821: banned certain kinds of abortions that used dangerous herbs and roots</a:t>
            </a:r>
          </a:p>
          <a:p>
            <a:pPr eaLnBrk="1" hangingPunct="1">
              <a:lnSpc>
                <a:spcPct val="80000"/>
              </a:lnSpc>
            </a:pPr>
            <a:r>
              <a:rPr lang="en-US" sz="2100">
                <a:latin typeface="Arial" charset="0"/>
              </a:rPr>
              <a:t>1850s: American Medical Association campaigns against midwives and abortion</a:t>
            </a:r>
          </a:p>
          <a:p>
            <a:pPr eaLnBrk="1" hangingPunct="1">
              <a:lnSpc>
                <a:spcPct val="80000"/>
              </a:lnSpc>
            </a:pPr>
            <a:r>
              <a:rPr lang="en-US" sz="2100">
                <a:latin typeface="Arial" charset="0"/>
              </a:rPr>
              <a:t>1873: </a:t>
            </a:r>
            <a:r>
              <a:rPr lang="en-US" sz="1900">
                <a:latin typeface="Arial" charset="0"/>
              </a:rPr>
              <a:t>Comstock</a:t>
            </a:r>
            <a:r>
              <a:rPr lang="en-US" sz="2100">
                <a:latin typeface="Arial" charset="0"/>
              </a:rPr>
              <a:t> Act bans information about abortion of contraception through the mails</a:t>
            </a:r>
            <a:endParaRPr lang="en-US" sz="1900">
              <a:latin typeface="Arial" charset="0"/>
            </a:endParaRPr>
          </a:p>
          <a:p>
            <a:pPr eaLnBrk="1" hangingPunct="1">
              <a:lnSpc>
                <a:spcPct val="80000"/>
              </a:lnSpc>
            </a:pPr>
            <a:r>
              <a:rPr lang="en-US" sz="2100">
                <a:latin typeface="Arial" charset="0"/>
              </a:rPr>
              <a:t>1910: Almost all states have anti-abortion laws</a:t>
            </a:r>
          </a:p>
        </p:txBody>
      </p:sp>
      <p:pic>
        <p:nvPicPr>
          <p:cNvPr id="1167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1143000"/>
            <a:ext cx="27606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5"/>
          <p:cNvSpPr txBox="1">
            <a:spLocks noChangeArrowheads="1"/>
          </p:cNvSpPr>
          <p:nvPr/>
        </p:nvSpPr>
        <p:spPr bwMode="auto">
          <a:xfrm>
            <a:off x="5486400" y="51816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Moral crusader Anthony Comstock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dissolve">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dissolve">
                                      <p:cBhvr>
                                        <p:cTn id="17" dur="500"/>
                                        <p:tgtEl>
                                          <p:spTgt spid="47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dissolve">
                                      <p:cBhvr>
                                        <p:cTn id="22" dur="500"/>
                                        <p:tgtEl>
                                          <p:spTgt spid="471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dissolve">
                                      <p:cBhvr>
                                        <p:cTn id="27"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4294967295"/>
          </p:nvPr>
        </p:nvSpPr>
        <p:spPr>
          <a:xfrm>
            <a:off x="609600" y="914400"/>
            <a:ext cx="5334000" cy="5597525"/>
          </a:xfrm>
        </p:spPr>
        <p:txBody>
          <a:bodyPr/>
          <a:lstStyle/>
          <a:p>
            <a:pPr eaLnBrk="1" hangingPunct="1">
              <a:lnSpc>
                <a:spcPct val="80000"/>
              </a:lnSpc>
            </a:pPr>
            <a:r>
              <a:rPr lang="en-US" sz="2400">
                <a:latin typeface="Arial" charset="0"/>
              </a:rPr>
              <a:t>1965: AMA begins to change stance on abortion after German measles epidemic</a:t>
            </a:r>
          </a:p>
          <a:p>
            <a:pPr eaLnBrk="1" hangingPunct="1">
              <a:lnSpc>
                <a:spcPct val="80000"/>
              </a:lnSpc>
            </a:pPr>
            <a:r>
              <a:rPr lang="en-US" sz="2400">
                <a:latin typeface="Arial" charset="0"/>
              </a:rPr>
              <a:t>1967: Ronald Reagan signs Therapeutic Abortion act</a:t>
            </a:r>
          </a:p>
          <a:p>
            <a:pPr eaLnBrk="1" hangingPunct="1">
              <a:lnSpc>
                <a:spcPct val="80000"/>
              </a:lnSpc>
            </a:pPr>
            <a:r>
              <a:rPr lang="en-US" sz="2400">
                <a:latin typeface="Arial" charset="0"/>
              </a:rPr>
              <a:t>1969: New York doctors openly defy states anti-abortion law</a:t>
            </a:r>
          </a:p>
          <a:p>
            <a:pPr eaLnBrk="1" hangingPunct="1">
              <a:lnSpc>
                <a:spcPct val="80000"/>
              </a:lnSpc>
            </a:pPr>
            <a:r>
              <a:rPr lang="en-US" sz="2400">
                <a:latin typeface="Arial" charset="0"/>
              </a:rPr>
              <a:t>1970: 17 states liberalize abortion laws</a:t>
            </a:r>
          </a:p>
          <a:p>
            <a:pPr eaLnBrk="1" hangingPunct="1">
              <a:lnSpc>
                <a:spcPct val="80000"/>
              </a:lnSpc>
            </a:pPr>
            <a:r>
              <a:rPr lang="en-US" sz="2400">
                <a:latin typeface="Arial" charset="0"/>
              </a:rPr>
              <a:t>1971: a Federal appeals court declares Comstock law unconstitutional</a:t>
            </a:r>
          </a:p>
          <a:p>
            <a:pPr eaLnBrk="1" hangingPunct="1">
              <a:lnSpc>
                <a:spcPct val="80000"/>
              </a:lnSpc>
            </a:pPr>
            <a:r>
              <a:rPr lang="en-US" sz="2400">
                <a:latin typeface="Arial" charset="0"/>
              </a:rPr>
              <a:t>1973: </a:t>
            </a:r>
            <a:r>
              <a:rPr lang="en-US" sz="2400" i="1">
                <a:latin typeface="Arial" charset="0"/>
              </a:rPr>
              <a:t>Roe Versus Wade</a:t>
            </a:r>
            <a:r>
              <a:rPr lang="en-US" sz="2400">
                <a:latin typeface="Arial" charset="0"/>
              </a:rPr>
              <a:t> declares that abortion is a private decision in the first trimester of pregnancy</a:t>
            </a:r>
          </a:p>
          <a:p>
            <a:pPr eaLnBrk="1" hangingPunct="1">
              <a:lnSpc>
                <a:spcPct val="80000"/>
              </a:lnSpc>
            </a:pPr>
            <a:endParaRPr lang="en-US" sz="2400">
              <a:latin typeface="Arial" charset="0"/>
            </a:endParaRPr>
          </a:p>
        </p:txBody>
      </p:sp>
      <p:pic>
        <p:nvPicPr>
          <p:cNvPr id="11878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15000" y="1828800"/>
            <a:ext cx="28956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5"/>
          <p:cNvSpPr txBox="1">
            <a:spLocks noChangeArrowheads="1"/>
          </p:cNvSpPr>
          <p:nvPr/>
        </p:nvSpPr>
        <p:spPr bwMode="auto">
          <a:xfrm>
            <a:off x="5791200" y="393065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Sherri Finkbine and her three kids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dissolve">
                                      <p:cBhvr>
                                        <p:cTn id="7" dur="500"/>
                                        <p:tgtEl>
                                          <p:spTgt spid="48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Effect transition="in" filter="dissolve">
                                      <p:cBhvr>
                                        <p:cTn id="12" dur="500"/>
                                        <p:tgtEl>
                                          <p:spTgt spid="481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Effect transition="in" filter="dissolve">
                                      <p:cBhvr>
                                        <p:cTn id="17" dur="500"/>
                                        <p:tgtEl>
                                          <p:spTgt spid="481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Effect transition="in" filter="dissolve">
                                      <p:cBhvr>
                                        <p:cTn id="22" dur="500"/>
                                        <p:tgtEl>
                                          <p:spTgt spid="4813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Effect transition="in" filter="dissolve">
                                      <p:cBhvr>
                                        <p:cTn id="27" dur="500"/>
                                        <p:tgtEl>
                                          <p:spTgt spid="4813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8130">
                                            <p:txEl>
                                              <p:pRg st="5" end="5"/>
                                            </p:txEl>
                                          </p:spTgt>
                                        </p:tgtEl>
                                        <p:attrNameLst>
                                          <p:attrName>style.visibility</p:attrName>
                                        </p:attrNameLst>
                                      </p:cBhvr>
                                      <p:to>
                                        <p:strVal val="visible"/>
                                      </p:to>
                                    </p:set>
                                    <p:animEffect transition="in" filter="dissolve">
                                      <p:cBhvr>
                                        <p:cTn id="32" dur="500"/>
                                        <p:tgtEl>
                                          <p:spTgt spid="481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atin typeface="Garamond" charset="0"/>
              </a:rPr>
              <a:t>Roe v. Wade, 1972</a:t>
            </a:r>
          </a:p>
        </p:txBody>
      </p:sp>
      <p:sp>
        <p:nvSpPr>
          <p:cNvPr id="120834" name="Rectangle 3"/>
          <p:cNvSpPr>
            <a:spLocks noGrp="1" noChangeArrowheads="1"/>
          </p:cNvSpPr>
          <p:nvPr>
            <p:ph type="body" idx="1"/>
          </p:nvPr>
        </p:nvSpPr>
        <p:spPr>
          <a:xfrm>
            <a:off x="457200" y="1143000"/>
            <a:ext cx="8229600" cy="4530725"/>
          </a:xfrm>
        </p:spPr>
        <p:txBody>
          <a:bodyPr/>
          <a:lstStyle/>
          <a:p>
            <a:pPr eaLnBrk="1" hangingPunct="1">
              <a:lnSpc>
                <a:spcPct val="90000"/>
              </a:lnSpc>
            </a:pPr>
            <a:r>
              <a:rPr lang="en-US" sz="2600" dirty="0">
                <a:latin typeface="Arial" charset="0"/>
              </a:rPr>
              <a:t>Texas law banning abortion declared unconstitutional by the U.S. Supreme Court</a:t>
            </a:r>
          </a:p>
          <a:p>
            <a:pPr eaLnBrk="1" hangingPunct="1">
              <a:lnSpc>
                <a:spcPct val="90000"/>
              </a:lnSpc>
            </a:pPr>
            <a:r>
              <a:rPr lang="en-US" sz="2600" dirty="0">
                <a:latin typeface="Arial" charset="0"/>
              </a:rPr>
              <a:t>Supremes argued that the law violated Norma </a:t>
            </a:r>
            <a:r>
              <a:rPr lang="en-US" sz="2600" dirty="0" err="1">
                <a:latin typeface="Arial" charset="0"/>
              </a:rPr>
              <a:t>McCorvey’s</a:t>
            </a:r>
            <a:r>
              <a:rPr lang="en-US" sz="2600" dirty="0">
                <a:latin typeface="Arial" charset="0"/>
              </a:rPr>
              <a:t> right to privacy and due process of law, implied and protected by the 5</a:t>
            </a:r>
            <a:r>
              <a:rPr lang="en-US" sz="2600" baseline="30000" dirty="0">
                <a:latin typeface="Arial" charset="0"/>
              </a:rPr>
              <a:t>th</a:t>
            </a:r>
            <a:r>
              <a:rPr lang="en-US" sz="2600" dirty="0">
                <a:latin typeface="Arial" charset="0"/>
              </a:rPr>
              <a:t> and 14</a:t>
            </a:r>
            <a:r>
              <a:rPr lang="en-US" sz="2600" baseline="30000" dirty="0">
                <a:latin typeface="Arial" charset="0"/>
              </a:rPr>
              <a:t>th</a:t>
            </a:r>
            <a:r>
              <a:rPr lang="en-US" sz="2600" dirty="0">
                <a:latin typeface="Arial" charset="0"/>
              </a:rPr>
              <a:t> amendment’s “due process” clause</a:t>
            </a:r>
            <a:r>
              <a:rPr lang="en-US" sz="2600" dirty="0" smtClean="0">
                <a:latin typeface="Arial" charset="0"/>
              </a:rPr>
              <a:t>:</a:t>
            </a:r>
            <a:endParaRPr lang="en-US" sz="2600" dirty="0">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67400" y="381000"/>
            <a:ext cx="26320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81000"/>
            <a:ext cx="2857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 y="3352800"/>
            <a:ext cx="4381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219200"/>
            <a:ext cx="2590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6950" y="4335463"/>
            <a:ext cx="22288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Stayin' Aliv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3" y="38100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143000" y="685800"/>
            <a:ext cx="2581275" cy="4906964"/>
            <a:chOff x="528" y="384"/>
            <a:chExt cx="1626" cy="3091"/>
          </a:xfrm>
        </p:grpSpPr>
        <p:pic>
          <p:nvPicPr>
            <p:cNvPr id="1249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384"/>
              <a:ext cx="1626"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Text Box 5"/>
            <p:cNvSpPr txBox="1">
              <a:spLocks noChangeArrowheads="1"/>
            </p:cNvSpPr>
            <p:nvPr/>
          </p:nvSpPr>
          <p:spPr bwMode="auto">
            <a:xfrm>
              <a:off x="864" y="2544"/>
              <a:ext cx="1248"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sz="1800" dirty="0"/>
                <a:t>George McGovern, </a:t>
              </a:r>
              <a:r>
                <a:rPr lang="en-US" sz="1800" dirty="0" smtClean="0"/>
                <a:t>1972; Ralph Nader; Lewis Powell</a:t>
              </a:r>
              <a:endParaRPr lang="en-US" sz="1800" dirty="0"/>
            </a:p>
          </p:txBody>
        </p:sp>
      </p:grpSp>
      <p:pic>
        <p:nvPicPr>
          <p:cNvPr id="4" name="Picture 3"/>
          <p:cNvPicPr>
            <a:picLocks noChangeAspect="1"/>
          </p:cNvPicPr>
          <p:nvPr/>
        </p:nvPicPr>
        <p:blipFill>
          <a:blip r:embed="rId4"/>
          <a:stretch>
            <a:fillRect/>
          </a:stretch>
        </p:blipFill>
        <p:spPr>
          <a:xfrm>
            <a:off x="3886200" y="990600"/>
            <a:ext cx="3140554" cy="4609987"/>
          </a:xfrm>
          <a:prstGeom prst="rect">
            <a:avLst/>
          </a:prstGeom>
        </p:spPr>
      </p:pic>
      <p:pic>
        <p:nvPicPr>
          <p:cNvPr id="5" name="Picture 4"/>
          <p:cNvPicPr>
            <a:picLocks noChangeAspect="1"/>
          </p:cNvPicPr>
          <p:nvPr/>
        </p:nvPicPr>
        <p:blipFill>
          <a:blip r:embed="rId5"/>
          <a:stretch>
            <a:fillRect/>
          </a:stretch>
        </p:blipFill>
        <p:spPr>
          <a:xfrm>
            <a:off x="6629400" y="1905000"/>
            <a:ext cx="2052422"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331479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81600" y="2209800"/>
            <a:ext cx="3429000" cy="3429000"/>
          </a:xfrm>
          <a:prstGeom prst="rect">
            <a:avLst/>
          </a:prstGeom>
        </p:spPr>
      </p:pic>
      <p:pic>
        <p:nvPicPr>
          <p:cNvPr id="2" name="Picture 1"/>
          <p:cNvPicPr>
            <a:picLocks noChangeAspect="1"/>
          </p:cNvPicPr>
          <p:nvPr/>
        </p:nvPicPr>
        <p:blipFill>
          <a:blip r:embed="rId3"/>
          <a:stretch>
            <a:fillRect/>
          </a:stretch>
        </p:blipFill>
        <p:spPr>
          <a:xfrm>
            <a:off x="381000" y="381000"/>
            <a:ext cx="6350000" cy="2311400"/>
          </a:xfrm>
          <a:prstGeom prst="rect">
            <a:avLst/>
          </a:prstGeom>
        </p:spPr>
      </p:pic>
      <p:pic>
        <p:nvPicPr>
          <p:cNvPr id="4" name="Picture 3"/>
          <p:cNvPicPr>
            <a:picLocks noChangeAspect="1"/>
          </p:cNvPicPr>
          <p:nvPr/>
        </p:nvPicPr>
        <p:blipFill>
          <a:blip r:embed="rId4"/>
          <a:stretch>
            <a:fillRect/>
          </a:stretch>
        </p:blipFill>
        <p:spPr>
          <a:xfrm>
            <a:off x="838200" y="2819400"/>
            <a:ext cx="4140200" cy="2857500"/>
          </a:xfrm>
          <a:prstGeom prst="rect">
            <a:avLst/>
          </a:prstGeom>
        </p:spPr>
      </p:pic>
    </p:spTree>
    <p:extLst>
      <p:ext uri="{BB962C8B-B14F-4D97-AF65-F5344CB8AC3E}">
        <p14:creationId xmlns:p14="http://schemas.microsoft.com/office/powerpoint/2010/main" val="37823855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381000"/>
            <a:ext cx="4800600" cy="4164623"/>
          </a:xfrm>
          <a:prstGeom prst="rect">
            <a:avLst/>
          </a:prstGeom>
        </p:spPr>
      </p:pic>
      <p:pic>
        <p:nvPicPr>
          <p:cNvPr id="3" name="Picture 2"/>
          <p:cNvPicPr>
            <a:picLocks noChangeAspect="1"/>
          </p:cNvPicPr>
          <p:nvPr/>
        </p:nvPicPr>
        <p:blipFill>
          <a:blip r:embed="rId3"/>
          <a:stretch>
            <a:fillRect/>
          </a:stretch>
        </p:blipFill>
        <p:spPr>
          <a:xfrm>
            <a:off x="304800" y="2743200"/>
            <a:ext cx="2255636" cy="2971800"/>
          </a:xfrm>
          <a:prstGeom prst="rect">
            <a:avLst/>
          </a:prstGeom>
        </p:spPr>
      </p:pic>
      <p:pic>
        <p:nvPicPr>
          <p:cNvPr id="4" name="Picture 3"/>
          <p:cNvPicPr>
            <a:picLocks noChangeAspect="1"/>
          </p:cNvPicPr>
          <p:nvPr/>
        </p:nvPicPr>
        <p:blipFill>
          <a:blip r:embed="rId4"/>
          <a:stretch>
            <a:fillRect/>
          </a:stretch>
        </p:blipFill>
        <p:spPr>
          <a:xfrm>
            <a:off x="6553200" y="2514600"/>
            <a:ext cx="2477343" cy="3263900"/>
          </a:xfrm>
          <a:prstGeom prst="rect">
            <a:avLst/>
          </a:prstGeom>
        </p:spPr>
      </p:pic>
    </p:spTree>
    <p:extLst>
      <p:ext uri="{BB962C8B-B14F-4D97-AF65-F5344CB8AC3E}">
        <p14:creationId xmlns:p14="http://schemas.microsoft.com/office/powerpoint/2010/main" val="1254917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619125" y="381000"/>
            <a:ext cx="2581275" cy="4343400"/>
            <a:chOff x="528" y="384"/>
            <a:chExt cx="1626" cy="2736"/>
          </a:xfrm>
        </p:grpSpPr>
        <p:pic>
          <p:nvPicPr>
            <p:cNvPr id="1249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384"/>
              <a:ext cx="1626" cy="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Text Box 5"/>
            <p:cNvSpPr txBox="1">
              <a:spLocks noChangeArrowheads="1"/>
            </p:cNvSpPr>
            <p:nvPr/>
          </p:nvSpPr>
          <p:spPr bwMode="auto">
            <a:xfrm>
              <a:off x="864" y="2543"/>
              <a:ext cx="96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George McGovern, 1972</a:t>
              </a:r>
            </a:p>
          </p:txBody>
        </p:sp>
      </p:grpSp>
      <p:grpSp>
        <p:nvGrpSpPr>
          <p:cNvPr id="3" name="Group 9"/>
          <p:cNvGrpSpPr>
            <a:grpSpLocks/>
          </p:cNvGrpSpPr>
          <p:nvPr/>
        </p:nvGrpSpPr>
        <p:grpSpPr bwMode="auto">
          <a:xfrm>
            <a:off x="3352800" y="381000"/>
            <a:ext cx="3724275" cy="3765550"/>
            <a:chOff x="2688" y="336"/>
            <a:chExt cx="2346" cy="2372"/>
          </a:xfrm>
        </p:grpSpPr>
        <p:pic>
          <p:nvPicPr>
            <p:cNvPr id="1249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336"/>
              <a:ext cx="2346"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8"/>
            <p:cNvSpPr txBox="1">
              <a:spLocks noChangeArrowheads="1"/>
            </p:cNvSpPr>
            <p:nvPr/>
          </p:nvSpPr>
          <p:spPr bwMode="auto">
            <a:xfrm>
              <a:off x="3024" y="2304"/>
              <a:ext cx="17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t>Watergate hearings, 1974</a:t>
              </a:r>
            </a:p>
          </p:txBody>
        </p:sp>
      </p:grpSp>
      <p:pic>
        <p:nvPicPr>
          <p:cNvPr id="737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05200"/>
            <a:ext cx="23812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11"/>
          <p:cNvSpPr txBox="1">
            <a:spLocks noChangeArrowheads="1"/>
          </p:cNvSpPr>
          <p:nvPr/>
        </p:nvSpPr>
        <p:spPr bwMode="auto">
          <a:xfrm>
            <a:off x="3581400" y="53340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sz="1800"/>
              <a:t>Le Duc Tho and Henry Kissinger, 1973</a:t>
            </a:r>
          </a:p>
        </p:txBody>
      </p:sp>
    </p:spTree>
    <p:extLst>
      <p:ext uri="{BB962C8B-B14F-4D97-AF65-F5344CB8AC3E}">
        <p14:creationId xmlns:p14="http://schemas.microsoft.com/office/powerpoint/2010/main" val="2840731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39"/>
                                        </p:tgtEl>
                                        <p:attrNameLst>
                                          <p:attrName>style.visibility</p:attrName>
                                        </p:attrNameLst>
                                      </p:cBhvr>
                                      <p:to>
                                        <p:strVal val="visible"/>
                                      </p:to>
                                    </p:set>
                                    <p:animEffect transition="in" filter="dissolve">
                                      <p:cBhvr>
                                        <p:cTn id="17" dur="500"/>
                                        <p:tgtEl>
                                          <p:spTgt spid="73739"/>
                                        </p:tgtEl>
                                      </p:cBhvr>
                                    </p:animEffect>
                                  </p:childTnLst>
                                </p:cTn>
                              </p:par>
                              <p:par>
                                <p:cTn id="18" presetID="9" presetClass="entr" presetSubtype="0" fill="hold" nodeType="withEffect">
                                  <p:stCondLst>
                                    <p:cond delay="0"/>
                                  </p:stCondLst>
                                  <p:childTnLst>
                                    <p:set>
                                      <p:cBhvr>
                                        <p:cTn id="19" dur="1" fill="hold">
                                          <p:stCondLst>
                                            <p:cond delay="0"/>
                                          </p:stCondLst>
                                        </p:cTn>
                                        <p:tgtEl>
                                          <p:spTgt spid="73738"/>
                                        </p:tgtEl>
                                        <p:attrNameLst>
                                          <p:attrName>style.visibility</p:attrName>
                                        </p:attrNameLst>
                                      </p:cBhvr>
                                      <p:to>
                                        <p:strVal val="visible"/>
                                      </p:to>
                                    </p:set>
                                    <p:animEffect transition="in" filter="dissolve">
                                      <p:cBhvr>
                                        <p:cTn id="20"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09600"/>
            <a:ext cx="43513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5"/>
          <p:cNvSpPr txBox="1">
            <a:spLocks noChangeArrowheads="1"/>
          </p:cNvSpPr>
          <p:nvPr/>
        </p:nvSpPr>
        <p:spPr bwMode="auto">
          <a:xfrm>
            <a:off x="4648200" y="5514975"/>
            <a:ext cx="2819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chemeClr val="bg1"/>
                </a:solidFill>
              </a:rPr>
              <a:t>Martin Luther King Jr. and Bayard Rustin holding a press conference at Watts</a:t>
            </a:r>
          </a:p>
        </p:txBody>
      </p:sp>
      <p:sp>
        <p:nvSpPr>
          <p:cNvPr id="86022" name="Rectangle 6"/>
          <p:cNvSpPr>
            <a:spLocks noChangeArrowheads="1"/>
          </p:cNvSpPr>
          <p:nvPr/>
        </p:nvSpPr>
        <p:spPr bwMode="auto">
          <a:xfrm>
            <a:off x="533400" y="990600"/>
            <a:ext cx="320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buClr>
                <a:schemeClr val="accent1"/>
              </a:buClr>
              <a:buSzPct val="65000"/>
              <a:buFont typeface="Wingdings" charset="0"/>
              <a:buChar char="n"/>
            </a:pPr>
            <a:r>
              <a:rPr lang="ja-JP" altLang="en-US" sz="2000"/>
              <a:t>“</a:t>
            </a:r>
            <a:r>
              <a:rPr lang="en-US" altLang="ja-JP" sz="2000"/>
              <a:t>The looting in Watts was a form of social protest very common through the ages as a dramatic and destructive gesture of the poor towards symbols of their needs.</a:t>
            </a:r>
            <a:r>
              <a:rPr lang="ja-JP" altLang="en-US" sz="2000"/>
              <a:t>”</a:t>
            </a:r>
            <a:r>
              <a:rPr lang="en-US" altLang="ja-JP" sz="2000"/>
              <a:t> </a:t>
            </a:r>
            <a:endParaRPr lang="en-US" sz="20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dissolve">
                                      <p:cBhvr>
                                        <p:cTn id="7" dur="500"/>
                                        <p:tgtEl>
                                          <p:spTgt spid="8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143000"/>
            <a:ext cx="3519488"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124200"/>
            <a:ext cx="29146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29400" y="1676400"/>
            <a:ext cx="19954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3124200"/>
            <a:ext cx="2070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1219200" y="533400"/>
            <a:ext cx="5257800" cy="2362200"/>
            <a:chOff x="768" y="336"/>
            <a:chExt cx="3312" cy="1488"/>
          </a:xfrm>
        </p:grpSpPr>
        <p:pic>
          <p:nvPicPr>
            <p:cNvPr id="1290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33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528"/>
              <a:ext cx="120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8011" name="Picture 1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05400" y="2286000"/>
            <a:ext cx="244792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1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77000" y="3589338"/>
            <a:ext cx="2300288"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3" name="Picture 1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05200" y="4419600"/>
            <a:ext cx="27717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10" descr="http://www.univie.ac.at/Anglistik/easyrider/data/GRAPHICS/pretender.gif"/>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629400" y="381000"/>
            <a:ext cx="11557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12" descr="http://tjmichaelsshow.files.wordpress.com/2009/08/american-pie-by-don-mclean.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378700" y="10541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dissolve">
                                      <p:cBhvr>
                                        <p:cTn id="7" dur="500"/>
                                        <p:tgtEl>
                                          <p:spTgt spid="12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8011"/>
                                        </p:tgtEl>
                                        <p:attrNameLst>
                                          <p:attrName>style.visibility</p:attrName>
                                        </p:attrNameLst>
                                      </p:cBhvr>
                                      <p:to>
                                        <p:strVal val="visible"/>
                                      </p:to>
                                    </p:set>
                                    <p:animEffect transition="in" filter="dissolve">
                                      <p:cBhvr>
                                        <p:cTn id="17" dur="500"/>
                                        <p:tgtEl>
                                          <p:spTgt spid="1280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8012"/>
                                        </p:tgtEl>
                                        <p:attrNameLst>
                                          <p:attrName>style.visibility</p:attrName>
                                        </p:attrNameLst>
                                      </p:cBhvr>
                                      <p:to>
                                        <p:strVal val="visible"/>
                                      </p:to>
                                    </p:set>
                                    <p:animEffect transition="in" filter="dissolve">
                                      <p:cBhvr>
                                        <p:cTn id="22" dur="500"/>
                                        <p:tgtEl>
                                          <p:spTgt spid="1280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8013"/>
                                        </p:tgtEl>
                                        <p:attrNameLst>
                                          <p:attrName>style.visibility</p:attrName>
                                        </p:attrNameLst>
                                      </p:cBhvr>
                                      <p:to>
                                        <p:strVal val="visible"/>
                                      </p:to>
                                    </p:set>
                                    <p:animEffect transition="in" filter="dissolve">
                                      <p:cBhvr>
                                        <p:cTn id="27" dur="500"/>
                                        <p:tgtEl>
                                          <p:spTgt spid="128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johnsonrall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0600" y="838200"/>
            <a:ext cx="34782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6"/>
          <p:cNvSpPr>
            <a:spLocks noGrp="1" noChangeArrowheads="1"/>
          </p:cNvSpPr>
          <p:nvPr>
            <p:ph type="body" sz="half" idx="1"/>
          </p:nvPr>
        </p:nvSpPr>
        <p:spPr>
          <a:xfrm>
            <a:off x="609600" y="838200"/>
            <a:ext cx="4038600" cy="4530725"/>
          </a:xfrm>
        </p:spPr>
        <p:txBody>
          <a:bodyPr/>
          <a:lstStyle/>
          <a:p>
            <a:pPr eaLnBrk="1" hangingPunct="1"/>
            <a:r>
              <a:rPr lang="en-US" sz="2200">
                <a:latin typeface="Arial" charset="0"/>
              </a:rPr>
              <a:t>“Tonight, Americans and Asians are dying for a world where each people may choose its own path to change. This is the principle for which our ancestors fought in the valleys of Pennsylvania. It is the principle for which our sons fight in Vietnam.” </a:t>
            </a:r>
            <a:br>
              <a:rPr lang="en-US" sz="2200">
                <a:latin typeface="Arial" charset="0"/>
              </a:rPr>
            </a:br>
            <a:r>
              <a:rPr lang="en-US" sz="2200">
                <a:latin typeface="Arial" charset="0"/>
                <a:cs typeface="Arial" charset="0"/>
              </a:rPr>
              <a:t>―</a:t>
            </a:r>
            <a:r>
              <a:rPr lang="en-US" sz="2200">
                <a:latin typeface="Arial" charset="0"/>
              </a:rPr>
              <a:t>Lyndon Johnson, May 1965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a:latin typeface="Garamond" charset="0"/>
              </a:rPr>
              <a:t>the Vietnam era</a:t>
            </a:r>
          </a:p>
        </p:txBody>
      </p:sp>
      <p:sp>
        <p:nvSpPr>
          <p:cNvPr id="46083" name="Rectangle 3"/>
          <p:cNvSpPr>
            <a:spLocks noGrp="1" noChangeArrowheads="1"/>
          </p:cNvSpPr>
          <p:nvPr>
            <p:ph type="body" sz="half" idx="1"/>
          </p:nvPr>
        </p:nvSpPr>
        <p:spPr>
          <a:xfrm>
            <a:off x="304800" y="1371600"/>
            <a:ext cx="4038600" cy="4530725"/>
          </a:xfrm>
        </p:spPr>
        <p:txBody>
          <a:bodyPr/>
          <a:lstStyle/>
          <a:p>
            <a:pPr eaLnBrk="1" hangingPunct="1">
              <a:lnSpc>
                <a:spcPct val="90000"/>
              </a:lnSpc>
            </a:pPr>
            <a:r>
              <a:rPr lang="en-US" sz="2100">
                <a:latin typeface="Arial" charset="0"/>
              </a:rPr>
              <a:t>1965: 375,000 men and women in Vietnam</a:t>
            </a:r>
          </a:p>
          <a:p>
            <a:pPr eaLnBrk="1" hangingPunct="1">
              <a:lnSpc>
                <a:spcPct val="90000"/>
              </a:lnSpc>
            </a:pPr>
            <a:r>
              <a:rPr lang="en-US" sz="2100">
                <a:latin typeface="Arial" charset="0"/>
              </a:rPr>
              <a:t>1968: U.S. involvement peaks at 543,000</a:t>
            </a:r>
          </a:p>
          <a:p>
            <a:pPr eaLnBrk="1" hangingPunct="1">
              <a:lnSpc>
                <a:spcPct val="90000"/>
              </a:lnSpc>
            </a:pPr>
            <a:r>
              <a:rPr lang="en-US" sz="2100">
                <a:latin typeface="Arial" charset="0"/>
              </a:rPr>
              <a:t>only 11 percent of the country opposed the war in 1965</a:t>
            </a:r>
          </a:p>
          <a:p>
            <a:pPr eaLnBrk="1" hangingPunct="1">
              <a:lnSpc>
                <a:spcPct val="90000"/>
              </a:lnSpc>
            </a:pPr>
            <a:endParaRPr lang="en-US" sz="2100">
              <a:latin typeface="Arial" charset="0"/>
            </a:endParaRPr>
          </a:p>
        </p:txBody>
      </p:sp>
      <p:pic>
        <p:nvPicPr>
          <p:cNvPr id="29699" name="Picture 6" descr="protes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343400" y="1066800"/>
            <a:ext cx="4360863" cy="3021013"/>
          </a:xfrm>
          <a:noFill/>
          <a:ln>
            <a:solidFill>
              <a:schemeClr val="tx1"/>
            </a:solidFill>
            <a:miter lim="800000"/>
            <a:headEnd/>
            <a:tailEnd/>
          </a:ln>
        </p:spPr>
      </p:pic>
      <p:pic>
        <p:nvPicPr>
          <p:cNvPr id="29700" name="Picture 8"/>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rcRect/>
          <a:stretch>
            <a:fillRect/>
          </a:stretch>
        </p:blipFill>
        <p:spPr>
          <a:xfrm>
            <a:off x="2819400" y="3352800"/>
            <a:ext cx="2146300" cy="2667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atin typeface="Garamond" charset="0"/>
              </a:rPr>
              <a:t>Vietnam war statistics</a:t>
            </a:r>
          </a:p>
        </p:txBody>
      </p:sp>
      <p:sp>
        <p:nvSpPr>
          <p:cNvPr id="47107" name="Rectangle 3"/>
          <p:cNvSpPr>
            <a:spLocks noGrp="1" noChangeArrowheads="1"/>
          </p:cNvSpPr>
          <p:nvPr>
            <p:ph type="body" sz="half" idx="1"/>
          </p:nvPr>
        </p:nvSpPr>
        <p:spPr>
          <a:xfrm>
            <a:off x="304800" y="1143000"/>
            <a:ext cx="4038600" cy="2895600"/>
          </a:xfrm>
        </p:spPr>
        <p:txBody>
          <a:bodyPr/>
          <a:lstStyle/>
          <a:p>
            <a:pPr algn="r" eaLnBrk="1" hangingPunct="1">
              <a:lnSpc>
                <a:spcPct val="90000"/>
              </a:lnSpc>
            </a:pPr>
            <a:r>
              <a:rPr lang="en-US" sz="2200">
                <a:latin typeface="Arial" charset="0"/>
              </a:rPr>
              <a:t>9 million men and women served in active duty during the Vietnam war era</a:t>
            </a:r>
          </a:p>
          <a:p>
            <a:pPr algn="r" eaLnBrk="1" hangingPunct="1">
              <a:lnSpc>
                <a:spcPct val="90000"/>
              </a:lnSpc>
            </a:pPr>
            <a:r>
              <a:rPr lang="en-US" sz="2200">
                <a:latin typeface="Arial" charset="0"/>
              </a:rPr>
              <a:t>over 7,000 women served in Vietnam</a:t>
            </a:r>
          </a:p>
          <a:p>
            <a:pPr algn="r" eaLnBrk="1" hangingPunct="1">
              <a:lnSpc>
                <a:spcPct val="90000"/>
              </a:lnSpc>
            </a:pPr>
            <a:r>
              <a:rPr lang="en-US" sz="2200">
                <a:latin typeface="Arial" charset="0"/>
              </a:rPr>
              <a:t>58,000 U.S. military personnel died, 47,000 of those in combat</a:t>
            </a:r>
          </a:p>
        </p:txBody>
      </p:sp>
      <p:pic>
        <p:nvPicPr>
          <p:cNvPr id="31747" name="Picture 4" descr="DCT02_vietnammem"/>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1066800" y="4114800"/>
            <a:ext cx="3267075" cy="2189163"/>
          </a:xfrm>
          <a:noFill/>
        </p:spPr>
      </p:pic>
      <p:sp>
        <p:nvSpPr>
          <p:cNvPr id="47109" name="Rectangle 5"/>
          <p:cNvSpPr>
            <a:spLocks noChangeArrowheads="1"/>
          </p:cNvSpPr>
          <p:nvPr/>
        </p:nvSpPr>
        <p:spPr bwMode="auto">
          <a:xfrm>
            <a:off x="4114800" y="4114800"/>
            <a:ext cx="42672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buClr>
                <a:schemeClr val="accent1"/>
              </a:buClr>
              <a:buSzPct val="65000"/>
              <a:buFont typeface="Wingdings" charset="0"/>
              <a:buChar char="n"/>
            </a:pPr>
            <a:r>
              <a:rPr lang="en-US" sz="2200" b="0"/>
              <a:t>Another 75,000 “severely disabled”</a:t>
            </a:r>
          </a:p>
          <a:p>
            <a:pPr marL="342900" indent="-342900" algn="r">
              <a:spcBef>
                <a:spcPct val="20000"/>
              </a:spcBef>
              <a:buClr>
                <a:schemeClr val="accent1"/>
              </a:buClr>
              <a:buSzPct val="65000"/>
              <a:buFont typeface="Wingdings" charset="0"/>
              <a:buChar char="n"/>
            </a:pPr>
            <a:r>
              <a:rPr lang="en-US" sz="2200" b="0"/>
              <a:t>2,338 Missing in Action</a:t>
            </a:r>
          </a:p>
          <a:p>
            <a:pPr marL="342900" indent="-342900" algn="r">
              <a:spcBef>
                <a:spcPct val="20000"/>
              </a:spcBef>
              <a:buClr>
                <a:schemeClr val="accent1"/>
              </a:buClr>
              <a:buSzPct val="65000"/>
              <a:buFont typeface="Wingdings" charset="0"/>
              <a:buChar char="n"/>
            </a:pPr>
            <a:r>
              <a:rPr lang="en-US" sz="2200" b="0"/>
              <a:t>766 Prisoners of War</a:t>
            </a:r>
          </a:p>
        </p:txBody>
      </p:sp>
      <p:pic>
        <p:nvPicPr>
          <p:cNvPr id="31749" name="Picture 6" descr="vietnamwallman"/>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72000" y="1295400"/>
            <a:ext cx="3886200" cy="254158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7109">
                                            <p:txEl>
                                              <p:pRg st="0" end="0"/>
                                            </p:txEl>
                                          </p:spTgt>
                                        </p:tgtEl>
                                        <p:attrNameLst>
                                          <p:attrName>style.visibility</p:attrName>
                                        </p:attrNameLst>
                                      </p:cBhvr>
                                      <p:to>
                                        <p:strVal val="visible"/>
                                      </p:to>
                                    </p:set>
                                    <p:anim calcmode="lin" valueType="num">
                                      <p:cBhvr additive="base">
                                        <p:cTn id="25" dur="500" fill="hold"/>
                                        <p:tgtEl>
                                          <p:spTgt spid="47109">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71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7109">
                                            <p:txEl>
                                              <p:pRg st="1" end="1"/>
                                            </p:txEl>
                                          </p:spTgt>
                                        </p:tgtEl>
                                        <p:attrNameLst>
                                          <p:attrName>style.visibility</p:attrName>
                                        </p:attrNameLst>
                                      </p:cBhvr>
                                      <p:to>
                                        <p:strVal val="visible"/>
                                      </p:to>
                                    </p:set>
                                    <p:anim calcmode="lin" valueType="num">
                                      <p:cBhvr additive="base">
                                        <p:cTn id="31" dur="500" fill="hold"/>
                                        <p:tgtEl>
                                          <p:spTgt spid="47109">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71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7109">
                                            <p:txEl>
                                              <p:pRg st="2" end="2"/>
                                            </p:txEl>
                                          </p:spTgt>
                                        </p:tgtEl>
                                        <p:attrNameLst>
                                          <p:attrName>style.visibility</p:attrName>
                                        </p:attrNameLst>
                                      </p:cBhvr>
                                      <p:to>
                                        <p:strVal val="visible"/>
                                      </p:to>
                                    </p:set>
                                    <p:anim calcmode="lin" valueType="num">
                                      <p:cBhvr additive="base">
                                        <p:cTn id="37" dur="500" fill="hold"/>
                                        <p:tgtEl>
                                          <p:spTgt spid="47109">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71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P spid="47109" grpId="0" build="p"/>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3182</TotalTime>
  <Words>1550</Words>
  <Application>Microsoft Office PowerPoint</Application>
  <PresentationFormat>On-screen Show (4:3)</PresentationFormat>
  <Paragraphs>207</Paragraphs>
  <Slides>61</Slides>
  <Notes>55</Notes>
  <HiddenSlides>0</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Edge</vt:lpstr>
      <vt:lpstr>PowerPoint Presentation</vt:lpstr>
      <vt:lpstr>PowerPoint Presentation</vt:lpstr>
      <vt:lpstr>PowerPoint Presentation</vt:lpstr>
      <vt:lpstr>The racialized flight to the suburbs</vt:lpstr>
      <vt:lpstr>PowerPoint Presentation</vt:lpstr>
      <vt:lpstr>PowerPoint Presentation</vt:lpstr>
      <vt:lpstr>PowerPoint Presentation</vt:lpstr>
      <vt:lpstr>the Vietnam era</vt:lpstr>
      <vt:lpstr>Vietnam war statistics</vt:lpstr>
      <vt:lpstr>Total Vietnamese killed in their post-World War II war for independence:</vt:lpstr>
      <vt:lpstr>Early resistance to the Vietnam war</vt:lpstr>
      <vt:lpstr>liberal vs. radical anti-war movement</vt:lpstr>
      <vt:lpstr>PowerPoint Presentation</vt:lpstr>
      <vt:lpstr>PowerPoint Presentation</vt:lpstr>
      <vt:lpstr>Napalm</vt:lpstr>
      <vt:lpstr>Operation Rolling Thunder</vt:lpstr>
      <vt:lpstr>Battle of Ia Drang Valley, 1965</vt:lpstr>
      <vt:lpstr>1967: support for the war begins to wane</vt:lpstr>
      <vt:lpstr>Project Head Start, 1965</vt:lpstr>
      <vt:lpstr>The Medicare Act, 1965</vt:lpstr>
      <vt:lpstr>Medicaid, 1965</vt:lpstr>
      <vt:lpstr>National Endowment for Humanities and National Endowment for the Arts, 1965</vt:lpstr>
      <vt:lpstr>The Immigration and Nationality Services Act, 1965</vt:lpstr>
      <vt:lpstr>Public Broadcasting Act of 1967</vt:lpstr>
      <vt:lpstr>PowerPoint Presentation</vt:lpstr>
      <vt:lpstr>Hippy culture</vt:lpstr>
      <vt:lpstr>PowerPoint Presentation</vt:lpstr>
      <vt:lpstr>PowerPoint Presentation</vt:lpstr>
      <vt:lpstr>PowerPoint Presentation</vt:lpstr>
      <vt:lpstr>PowerPoint Presentation</vt:lpstr>
      <vt:lpstr>PowerPoint Presentation</vt:lpstr>
      <vt:lpstr>Democratic National Convention, Chicago, 1968</vt:lpstr>
      <vt:lpstr>The Presidential Election of 1968</vt:lpstr>
      <vt:lpstr>PowerPoint Presentation</vt:lpstr>
      <vt:lpstr>PowerPoint Presentation</vt:lpstr>
      <vt:lpstr>The Bracero Program, 1942-1964</vt:lpstr>
      <vt:lpstr>Fred Ross, Saul Alinsky and “community organizing”</vt:lpstr>
      <vt:lpstr>The grape boycott </vt:lpstr>
      <vt:lpstr>Latino Civil Rights groups in the United States</vt:lpstr>
      <vt:lpstr>PowerPoint Presentation</vt:lpstr>
      <vt:lpstr>PowerPoint Presentation</vt:lpstr>
      <vt:lpstr>PowerPoint Presentation</vt:lpstr>
      <vt:lpstr>PowerPoint Presentation</vt:lpstr>
      <vt:lpstr>Women at work and at college</vt:lpstr>
      <vt:lpstr>Title VII of the 1964 Civil Rights Act</vt:lpstr>
      <vt:lpstr>Discrimination against  women in America</vt:lpstr>
      <vt:lpstr>PowerPoint Presentation</vt:lpstr>
      <vt:lpstr>Feminist victories in the 1970s</vt:lpstr>
      <vt:lpstr>Feminist victories in the 1970s</vt:lpstr>
      <vt:lpstr>PowerPoint Presentation</vt:lpstr>
      <vt:lpstr>Reproductive law timeline</vt:lpstr>
      <vt:lpstr>PowerPoint Presentation</vt:lpstr>
      <vt:lpstr>Roe v. Wade, 1972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Greensboro, February 1960</dc:title>
  <dc:creator>Matthew Lasar</dc:creator>
  <cp:lastModifiedBy>user</cp:lastModifiedBy>
  <cp:revision>248</cp:revision>
  <dcterms:created xsi:type="dcterms:W3CDTF">2003-05-19T01:28:46Z</dcterms:created>
  <dcterms:modified xsi:type="dcterms:W3CDTF">2015-11-17T22:51:01Z</dcterms:modified>
</cp:coreProperties>
</file>