
<file path=[Content_Types].xml><?xml version="1.0" encoding="utf-8"?>
<Types xmlns="http://schemas.openxmlformats.org/package/2006/content-types">
  <Default Extension="xml" ContentType="application/xml"/>
  <Default Extension="wmv" ContentType="video/unknown"/>
  <Default Extension="jpeg" ContentType="image/jpeg"/>
  <Default Extension="mp3" ContentType="audio/unknown"/>
  <Default Extension="rels" ContentType="application/vnd.openxmlformats-package.relationships+xml"/>
  <Default Extension="m4a" ContentType="audi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</p:sldMasterIdLst>
  <p:notesMasterIdLst>
    <p:notesMasterId r:id="rId47"/>
  </p:notesMasterIdLst>
  <p:sldIdLst>
    <p:sldId id="327" r:id="rId2"/>
    <p:sldId id="344" r:id="rId3"/>
    <p:sldId id="352" r:id="rId4"/>
    <p:sldId id="322" r:id="rId5"/>
    <p:sldId id="348" r:id="rId6"/>
    <p:sldId id="349" r:id="rId7"/>
    <p:sldId id="350" r:id="rId8"/>
    <p:sldId id="357" r:id="rId9"/>
    <p:sldId id="328" r:id="rId10"/>
    <p:sldId id="326" r:id="rId11"/>
    <p:sldId id="342" r:id="rId12"/>
    <p:sldId id="293" r:id="rId13"/>
    <p:sldId id="314" r:id="rId14"/>
    <p:sldId id="295" r:id="rId15"/>
    <p:sldId id="346" r:id="rId16"/>
    <p:sldId id="325" r:id="rId17"/>
    <p:sldId id="329" r:id="rId18"/>
    <p:sldId id="337" r:id="rId19"/>
    <p:sldId id="330" r:id="rId20"/>
    <p:sldId id="331" r:id="rId21"/>
    <p:sldId id="334" r:id="rId22"/>
    <p:sldId id="335" r:id="rId23"/>
    <p:sldId id="336" r:id="rId24"/>
    <p:sldId id="354" r:id="rId25"/>
    <p:sldId id="355" r:id="rId26"/>
    <p:sldId id="258" r:id="rId27"/>
    <p:sldId id="259" r:id="rId28"/>
    <p:sldId id="260" r:id="rId29"/>
    <p:sldId id="353" r:id="rId30"/>
    <p:sldId id="296" r:id="rId31"/>
    <p:sldId id="261" r:id="rId32"/>
    <p:sldId id="310" r:id="rId33"/>
    <p:sldId id="262" r:id="rId34"/>
    <p:sldId id="356" r:id="rId35"/>
    <p:sldId id="297" r:id="rId36"/>
    <p:sldId id="302" r:id="rId37"/>
    <p:sldId id="298" r:id="rId38"/>
    <p:sldId id="338" r:id="rId39"/>
    <p:sldId id="299" r:id="rId40"/>
    <p:sldId id="300" r:id="rId41"/>
    <p:sldId id="301" r:id="rId42"/>
    <p:sldId id="316" r:id="rId43"/>
    <p:sldId id="265" r:id="rId44"/>
    <p:sldId id="339" r:id="rId45"/>
    <p:sldId id="303" r:id="rId4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DDFC"/>
    <a:srgbClr val="19075B"/>
    <a:srgbClr val="05465D"/>
    <a:srgbClr val="0EB3EE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7" autoAdjust="0"/>
    <p:restoredTop sz="94575" autoAdjust="0"/>
  </p:normalViewPr>
  <p:slideViewPr>
    <p:cSldViewPr>
      <p:cViewPr varScale="1">
        <p:scale>
          <a:sx n="84" d="100"/>
          <a:sy n="84" d="100"/>
        </p:scale>
        <p:origin x="-156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9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pitchFamily="18" charset="0"/>
              </a:defRPr>
            </a:lvl1pPr>
          </a:lstStyle>
          <a:p>
            <a:endParaRPr lang="en-US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pitchFamily="18" charset="0"/>
              </a:defRPr>
            </a:lvl1pPr>
          </a:lstStyle>
          <a:p>
            <a:fld id="{0CFB1292-382F-446F-871A-888D93EBADD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361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aramond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aramond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aramond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aramond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aramond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333D29-92CF-4BE9-929A-77190A97E0EF}" type="slidenum">
              <a:rPr lang="en-US"/>
              <a:pPr/>
              <a:t>1</a:t>
            </a:fld>
            <a:endParaRPr lang="en-US"/>
          </a:p>
        </p:txBody>
      </p:sp>
      <p:sp>
        <p:nvSpPr>
          <p:cNvPr id="299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9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B1292-382F-446F-871A-888D93EBADDD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374349-A0F8-40C6-8A0D-204E42FB3788}" type="slidenum">
              <a:rPr lang="en-US"/>
              <a:pPr/>
              <a:t>12</a:t>
            </a:fld>
            <a:endParaRPr lang="en-US"/>
          </a:p>
        </p:txBody>
      </p:sp>
      <p:sp>
        <p:nvSpPr>
          <p:cNvPr id="204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BB9B4C-63D8-4F0F-B4A5-16ECC87092BD}" type="slidenum">
              <a:rPr lang="en-US"/>
              <a:pPr/>
              <a:t>13</a:t>
            </a:fld>
            <a:endParaRPr lang="en-US"/>
          </a:p>
        </p:txBody>
      </p:sp>
      <p:sp>
        <p:nvSpPr>
          <p:cNvPr id="20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45B33C-BBEC-4C67-BE85-3A0CC6599F0F}" type="slidenum">
              <a:rPr lang="en-US"/>
              <a:pPr/>
              <a:t>14</a:t>
            </a:fld>
            <a:endParaRPr lang="en-US"/>
          </a:p>
        </p:txBody>
      </p:sp>
      <p:sp>
        <p:nvSpPr>
          <p:cNvPr id="20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B1292-382F-446F-871A-888D93EBADDD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E6B472-CC0B-47CE-9D03-2A7DC1BDF2B9}" type="slidenum">
              <a:rPr lang="en-US"/>
              <a:pPr/>
              <a:t>16</a:t>
            </a:fld>
            <a:endParaRPr lang="en-US"/>
          </a:p>
        </p:txBody>
      </p:sp>
      <p:sp>
        <p:nvSpPr>
          <p:cNvPr id="294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4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4AF1AD-69A6-48F2-9A71-222DD5AAC376}" type="slidenum">
              <a:rPr lang="en-US"/>
              <a:pPr/>
              <a:t>17</a:t>
            </a:fld>
            <a:endParaRPr lang="en-US"/>
          </a:p>
        </p:txBody>
      </p:sp>
      <p:sp>
        <p:nvSpPr>
          <p:cNvPr id="304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4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03EA4D-871B-4A74-8294-83AE5CC3A47F}" type="slidenum">
              <a:rPr lang="en-US"/>
              <a:pPr/>
              <a:t>18</a:t>
            </a:fld>
            <a:endParaRPr lang="en-US"/>
          </a:p>
        </p:txBody>
      </p:sp>
      <p:sp>
        <p:nvSpPr>
          <p:cNvPr id="321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1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0B0CA4-302F-461B-91FE-1F08722DEA53}" type="slidenum">
              <a:rPr lang="en-US"/>
              <a:pPr/>
              <a:t>19</a:t>
            </a:fld>
            <a:endParaRPr lang="en-US"/>
          </a:p>
        </p:txBody>
      </p:sp>
      <p:sp>
        <p:nvSpPr>
          <p:cNvPr id="306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6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782585-FC0D-4690-A9FA-66387B270958}" type="slidenum">
              <a:rPr lang="en-US"/>
              <a:pPr/>
              <a:t>20</a:t>
            </a:fld>
            <a:endParaRPr lang="en-US"/>
          </a:p>
        </p:txBody>
      </p:sp>
      <p:sp>
        <p:nvSpPr>
          <p:cNvPr id="308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8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B1292-382F-446F-871A-888D93EBADDD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FE5792-AAC4-4D24-9418-06167A1FC205}" type="slidenum">
              <a:rPr lang="en-US"/>
              <a:pPr/>
              <a:t>21</a:t>
            </a:fld>
            <a:endParaRPr lang="en-US"/>
          </a:p>
        </p:txBody>
      </p:sp>
      <p:sp>
        <p:nvSpPr>
          <p:cNvPr id="314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4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51E019-BB83-4D44-B066-C0391768EC36}" type="slidenum">
              <a:rPr lang="en-US"/>
              <a:pPr/>
              <a:t>22</a:t>
            </a:fld>
            <a:endParaRPr lang="en-US"/>
          </a:p>
        </p:txBody>
      </p:sp>
      <p:sp>
        <p:nvSpPr>
          <p:cNvPr id="317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C23629-9CEF-4CDE-B82C-22497553D4E9}" type="slidenum">
              <a:rPr lang="en-US"/>
              <a:pPr/>
              <a:t>23</a:t>
            </a:fld>
            <a:endParaRPr lang="en-US"/>
          </a:p>
        </p:txBody>
      </p:sp>
      <p:sp>
        <p:nvSpPr>
          <p:cNvPr id="319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9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3F0A70-CC8C-4E1B-930E-45FCF71DFED7}" type="slidenum">
              <a:rPr lang="en-US"/>
              <a:pPr/>
              <a:t>26</a:t>
            </a:fld>
            <a:endParaRPr lang="en-US"/>
          </a:p>
        </p:txBody>
      </p:sp>
      <p:sp>
        <p:nvSpPr>
          <p:cNvPr id="20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E524A8-DA62-4035-8C02-DD043029C10B}" type="slidenum">
              <a:rPr lang="en-US"/>
              <a:pPr/>
              <a:t>27</a:t>
            </a:fld>
            <a:endParaRPr lang="en-US"/>
          </a:p>
        </p:txBody>
      </p:sp>
      <p:sp>
        <p:nvSpPr>
          <p:cNvPr id="20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7766FA-35E8-4672-B1FE-C71D8695AAD4}" type="slidenum">
              <a:rPr lang="en-US"/>
              <a:pPr/>
              <a:t>28</a:t>
            </a:fld>
            <a:endParaRPr lang="en-US"/>
          </a:p>
        </p:txBody>
      </p:sp>
      <p:sp>
        <p:nvSpPr>
          <p:cNvPr id="20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B1292-382F-446F-871A-888D93EBADDD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38DFAC-4215-4C9C-A855-3F31C334971B}" type="slidenum">
              <a:rPr lang="en-US"/>
              <a:pPr/>
              <a:t>30</a:t>
            </a:fld>
            <a:endParaRPr lang="en-US"/>
          </a:p>
        </p:txBody>
      </p:sp>
      <p:sp>
        <p:nvSpPr>
          <p:cNvPr id="21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D9E4EB-A268-43E5-A99C-A5E89C9D0FA1}" type="slidenum">
              <a:rPr lang="en-US"/>
              <a:pPr/>
              <a:t>31</a:t>
            </a:fld>
            <a:endParaRPr lang="en-US"/>
          </a:p>
        </p:txBody>
      </p:sp>
      <p:sp>
        <p:nvSpPr>
          <p:cNvPr id="21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3E0B08-D375-4DA7-8B42-639C55A84DAF}" type="slidenum">
              <a:rPr lang="en-US"/>
              <a:pPr/>
              <a:t>32</a:t>
            </a:fld>
            <a:endParaRPr lang="en-US"/>
          </a:p>
        </p:txBody>
      </p:sp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6A3262-5D3B-45A5-9C2F-CDD7BA2FF122}" type="slidenum">
              <a:rPr lang="en-US"/>
              <a:pPr/>
              <a:t>3</a:t>
            </a:fld>
            <a:endParaRPr lang="en-US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A2F5FF-2334-4B95-AC3B-E58EBFD11D25}" type="slidenum">
              <a:rPr lang="en-US"/>
              <a:pPr/>
              <a:t>33</a:t>
            </a:fld>
            <a:endParaRPr lang="en-US"/>
          </a:p>
        </p:txBody>
      </p:sp>
      <p:sp>
        <p:nvSpPr>
          <p:cNvPr id="214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694C53-DA3B-4B6D-ACFC-414FE6E78368}" type="slidenum">
              <a:rPr lang="en-US"/>
              <a:pPr/>
              <a:t>35</a:t>
            </a:fld>
            <a:endParaRPr lang="en-US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41CC2D-64FF-4378-BC87-E5465F969BAF}" type="slidenum">
              <a:rPr lang="en-US"/>
              <a:pPr/>
              <a:t>36</a:t>
            </a:fld>
            <a:endParaRPr lang="en-US"/>
          </a:p>
        </p:txBody>
      </p:sp>
      <p:sp>
        <p:nvSpPr>
          <p:cNvPr id="216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41F0C8-DDFF-4046-8F41-789D2D7D4507}" type="slidenum">
              <a:rPr lang="en-US"/>
              <a:pPr/>
              <a:t>37</a:t>
            </a:fld>
            <a:endParaRPr lang="en-US"/>
          </a:p>
        </p:txBody>
      </p:sp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087187-D280-4EF3-9B2D-4361965AFC10}" type="slidenum">
              <a:rPr lang="en-US"/>
              <a:pPr/>
              <a:t>38</a:t>
            </a:fld>
            <a:endParaRPr lang="en-US"/>
          </a:p>
        </p:txBody>
      </p:sp>
      <p:sp>
        <p:nvSpPr>
          <p:cNvPr id="324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4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F101CC-5AE1-4E8B-B562-A1EB025E6483}" type="slidenum">
              <a:rPr lang="en-US"/>
              <a:pPr/>
              <a:t>39</a:t>
            </a:fld>
            <a:endParaRPr lang="en-US"/>
          </a:p>
        </p:txBody>
      </p:sp>
      <p:sp>
        <p:nvSpPr>
          <p:cNvPr id="21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10EC20-8433-4F99-B5DE-929D20FE7B52}" type="slidenum">
              <a:rPr lang="en-US"/>
              <a:pPr/>
              <a:t>40</a:t>
            </a:fld>
            <a:endParaRPr lang="en-US"/>
          </a:p>
        </p:txBody>
      </p:sp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15E18C-1A39-41CA-9368-EC6C3E3E602F}" type="slidenum">
              <a:rPr lang="en-US"/>
              <a:pPr/>
              <a:t>41</a:t>
            </a:fld>
            <a:endParaRPr lang="en-US"/>
          </a:p>
        </p:txBody>
      </p:sp>
      <p:sp>
        <p:nvSpPr>
          <p:cNvPr id="22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009B10-8A2D-40B1-A413-674A55BBE201}" type="slidenum">
              <a:rPr lang="en-US"/>
              <a:pPr/>
              <a:t>42</a:t>
            </a:fld>
            <a:endParaRPr lang="en-US"/>
          </a:p>
        </p:txBody>
      </p:sp>
      <p:sp>
        <p:nvSpPr>
          <p:cNvPr id="251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BF3667-40A2-4212-8A78-4BFE297CBCA0}" type="slidenum">
              <a:rPr lang="en-US"/>
              <a:pPr/>
              <a:t>43</a:t>
            </a:fld>
            <a:endParaRPr lang="en-US"/>
          </a:p>
        </p:txBody>
      </p:sp>
      <p:sp>
        <p:nvSpPr>
          <p:cNvPr id="22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0DF41C-B8D6-41C5-90F0-78CF67F1B646}" type="slidenum">
              <a:rPr lang="en-US"/>
              <a:pPr/>
              <a:t>4</a:t>
            </a:fld>
            <a:endParaRPr lang="en-US"/>
          </a:p>
        </p:txBody>
      </p:sp>
      <p:sp>
        <p:nvSpPr>
          <p:cNvPr id="290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D3E406-DDF4-4D80-8BD0-85C8B44FA4A6}" type="slidenum">
              <a:rPr lang="en-US"/>
              <a:pPr/>
              <a:t>44</a:t>
            </a:fld>
            <a:endParaRPr lang="en-US"/>
          </a:p>
        </p:txBody>
      </p:sp>
      <p:sp>
        <p:nvSpPr>
          <p:cNvPr id="326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6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0DBC34-3376-4624-B035-DB37BB0D4A12}" type="slidenum">
              <a:rPr lang="en-US"/>
              <a:pPr/>
              <a:t>45</a:t>
            </a:fld>
            <a:endParaRPr lang="en-US"/>
          </a:p>
        </p:txBody>
      </p:sp>
      <p:sp>
        <p:nvSpPr>
          <p:cNvPr id="22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C58236-57C6-43E6-ACC6-E0AD518CCAC1}" type="slidenum">
              <a:rPr lang="en-US"/>
              <a:pPr/>
              <a:t>5</a:t>
            </a:fld>
            <a:endParaRPr lang="en-US"/>
          </a:p>
        </p:txBody>
      </p:sp>
      <p:sp>
        <p:nvSpPr>
          <p:cNvPr id="291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1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8A619-A359-42CF-BA2D-C26863A52FC4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A23D2A-1F0A-40A0-8A42-43C89E39BFBD}" type="slidenum">
              <a:rPr lang="en-US"/>
              <a:pPr/>
              <a:t>7</a:t>
            </a:fld>
            <a:endParaRPr lang="en-US"/>
          </a:p>
        </p:txBody>
      </p:sp>
      <p:sp>
        <p:nvSpPr>
          <p:cNvPr id="301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1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B779CB-FD8B-45FA-BF2E-C2F4634F325E}" type="slidenum">
              <a:rPr lang="en-US"/>
              <a:pPr/>
              <a:t>9</a:t>
            </a:fld>
            <a:endParaRPr lang="en-US"/>
          </a:p>
        </p:txBody>
      </p:sp>
      <p:sp>
        <p:nvSpPr>
          <p:cNvPr id="301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1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127765-211A-4BFE-9FAC-9EE2F3042ABD}" type="slidenum">
              <a:rPr lang="en-US"/>
              <a:pPr/>
              <a:t>10</a:t>
            </a:fld>
            <a:endParaRPr lang="en-US"/>
          </a:p>
        </p:txBody>
      </p:sp>
      <p:sp>
        <p:nvSpPr>
          <p:cNvPr id="293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3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543465-54EE-4FF1-AEE5-F8CC736CDD6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671FA4-003F-4514-B1CE-B65D993B770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2294A6-33FB-45CD-8C9A-4DA0E0AC64E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2978F04-F26B-443A-A2C7-AF3FB69959A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22F4CD8-109E-485C-A590-01A70AEFA57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CB7646A-4D14-40A3-A63C-6D82A557246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3437B52-F080-48DE-9337-4E6CA71D960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957DA9-CD94-4C76-AD71-7C934D631DF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4339F2-C877-4856-A1B5-FCA0C5FFF37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E9A181-357E-472E-8376-3E6992000D4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2088CE-49EF-41C9-91BB-FD8305D7156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0CEBC2-13B6-4CDC-90CB-FDF94F355F3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2307FA-B611-41A7-8846-5DEE7755999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04CB14-839B-4D67-8F14-1AF8D05BDFA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7B505B-B76F-41D0-AA80-5524F61DC75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81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816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816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816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26504986-3564-4605-B928-A9734C1552B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66" r:id="rId14"/>
    <p:sldLayoutId id="2147483667" r:id="rId15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EJo7x9y3D4" TargetMode="External"/><Relationship Id="rId4" Type="http://schemas.openxmlformats.org/officeDocument/2006/relationships/image" Target="../media/image43.jpeg"/><Relationship Id="rId5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jpeg"/><Relationship Id="rId5" Type="http://schemas.openxmlformats.org/officeDocument/2006/relationships/image" Target="../media/image47.jpeg"/><Relationship Id="rId6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hyperlink" Target="40-08-24_MurrowOnBlackout.mp3" TargetMode="External"/><Relationship Id="rId8" Type="http://schemas.openxmlformats.org/officeDocument/2006/relationships/image" Target="../media/image56.png"/><Relationship Id="rId9" Type="http://schemas.openxmlformats.org/officeDocument/2006/relationships/image" Target="../media/image57.png"/><Relationship Id="rId10" Type="http://schemas.openxmlformats.org/officeDocument/2006/relationships/image" Target="../media/image58.png"/><Relationship Id="rId11" Type="http://schemas.openxmlformats.org/officeDocument/2006/relationships/image" Target="../media/image9.png"/><Relationship Id="rId1" Type="http://schemas.microsoft.com/office/2007/relationships/media" Target="../media/media3.mp3"/><Relationship Id="rId2" Type="http://schemas.openxmlformats.org/officeDocument/2006/relationships/audio" Target="../media/media3.mp3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hyperlink" Target="fred_allen_-_1945-11-04.mp3" TargetMode="External"/><Relationship Id="rId5" Type="http://schemas.openxmlformats.org/officeDocument/2006/relationships/image" Target="../media/image60.jpeg"/><Relationship Id="rId6" Type="http://schemas.openxmlformats.org/officeDocument/2006/relationships/image" Target="../media/image61.png"/><Relationship Id="rId7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65.jpe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7" Type="http://schemas.openxmlformats.org/officeDocument/2006/relationships/image" Target="../media/image68.png"/><Relationship Id="rId8" Type="http://schemas.openxmlformats.org/officeDocument/2006/relationships/image" Target="../media/image69.png"/><Relationship Id="rId9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" Type="http://schemas.microsoft.com/office/2007/relationships/media" Target="../media/media1.m4a"/><Relationship Id="rId2" Type="http://schemas.openxmlformats.org/officeDocument/2006/relationships/audio" Target="../media/media1.m4a"/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4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4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5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6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hyperlink" Target="https://www.youtube.com/watch?v=gCMzjJjuxQI" TargetMode="External"/><Relationship Id="rId7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89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9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5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4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4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2" Type="http://schemas.openxmlformats.org/officeDocument/2006/relationships/hyperlink" Target="http://digital.library.unt.edu/ark:/67531/metadc830/m1/1/?q=iran%20rich%20land%20poor%20land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00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0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0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0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" Type="http://schemas.microsoft.com/office/2007/relationships/media" Target="../media/media2.wmv"/><Relationship Id="rId2" Type="http://schemas.openxmlformats.org/officeDocument/2006/relationships/video" Target="../media/media2.wmv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0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4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5" Type="http://schemas.openxmlformats.org/officeDocument/2006/relationships/image" Target="../media/image109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1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4" Type="http://schemas.openxmlformats.org/officeDocument/2006/relationships/image" Target="../media/image112.png"/><Relationship Id="rId5" Type="http://schemas.openxmlformats.org/officeDocument/2006/relationships/image" Target="../media/image113.png"/><Relationship Id="rId6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4" Type="http://schemas.openxmlformats.org/officeDocument/2006/relationships/hyperlink" Target="http://www.military-art.com/dhm838.htm" TargetMode="External"/><Relationship Id="rId5" Type="http://schemas.openxmlformats.org/officeDocument/2006/relationships/image" Target="../media/image116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9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40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 smtClean="0"/>
              <a:t>Welcome to the year</a:t>
            </a:r>
            <a:endParaRPr lang="en-US" dirty="0"/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1828800" y="4572000"/>
            <a:ext cx="5638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1945 . . .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http://ww3.hdnux.com/photos/14/06/54/3173134/3/628x47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441450"/>
            <a:ext cx="39878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796" name="Picture 4" descr="gibill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343400" y="533400"/>
            <a:ext cx="4221162" cy="4343400"/>
          </a:xfrm>
          <a:noFill/>
          <a:ln/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73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676400"/>
            <a:ext cx="5895975" cy="4733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32973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304800"/>
            <a:ext cx="3505200" cy="2559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32973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304800"/>
            <a:ext cx="3381375" cy="2647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32973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3886200"/>
            <a:ext cx="4286250" cy="2667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329736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57800" y="4343400"/>
            <a:ext cx="3429000" cy="22431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7" name="Picture 3" descr="kate_smith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599" y="762000"/>
            <a:ext cx="4125913" cy="5257800"/>
          </a:xfrm>
          <a:prstGeom prst="rect">
            <a:avLst/>
          </a:prstGeom>
          <a:noFill/>
        </p:spPr>
      </p:pic>
      <p:pic>
        <p:nvPicPr>
          <p:cNvPr id="313346" name="Picture 2" descr="http://static-l3.blogcritics.org/10/06/10/136967/Kesha-Tik-Tok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066800"/>
            <a:ext cx="1600199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3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3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13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13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3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2" name="Picture 4" descr="freedom-of-speec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28600"/>
            <a:ext cx="2286000" cy="3048000"/>
          </a:xfrm>
          <a:prstGeom prst="rect">
            <a:avLst/>
          </a:prstGeom>
          <a:noFill/>
        </p:spPr>
      </p:pic>
      <p:pic>
        <p:nvPicPr>
          <p:cNvPr id="201733" name="Picture 5" descr="freedom-of-worshi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2209800"/>
            <a:ext cx="1775084" cy="2514600"/>
          </a:xfrm>
          <a:prstGeom prst="rect">
            <a:avLst/>
          </a:prstGeom>
          <a:noFill/>
        </p:spPr>
      </p:pic>
      <p:sp>
        <p:nvSpPr>
          <p:cNvPr id="201734" name="Text Box 6"/>
          <p:cNvSpPr txBox="1">
            <a:spLocks noChangeArrowheads="1"/>
          </p:cNvSpPr>
          <p:nvPr/>
        </p:nvSpPr>
        <p:spPr bwMode="auto">
          <a:xfrm>
            <a:off x="2743200" y="838200"/>
            <a:ext cx="3124200" cy="9159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Arial" charset="0"/>
              </a:rPr>
              <a:t>FDR’s Four Freedoms speech, via Norman Rockwell, January 6, 1941</a:t>
            </a:r>
          </a:p>
        </p:txBody>
      </p:sp>
      <p:pic>
        <p:nvPicPr>
          <p:cNvPr id="201731" name="Picture 3" descr="freedom-from-wan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2209800"/>
            <a:ext cx="1905000" cy="2419865"/>
          </a:xfrm>
          <a:prstGeom prst="rect">
            <a:avLst/>
          </a:prstGeom>
          <a:noFill/>
        </p:spPr>
      </p:pic>
      <p:pic>
        <p:nvPicPr>
          <p:cNvPr id="201730" name="Picture 2" descr="freedom-from-fea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52600" y="3810000"/>
            <a:ext cx="1986213" cy="2743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1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1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1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01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The Yalta Conference, 1945</a:t>
            </a:r>
          </a:p>
        </p:txBody>
      </p:sp>
      <p:pic>
        <p:nvPicPr>
          <p:cNvPr id="172038" name="Picture 6" descr="yalta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990600" y="1828800"/>
            <a:ext cx="3968510" cy="2514600"/>
          </a:xfrm>
          <a:noFill/>
          <a:ln/>
        </p:spPr>
      </p:pic>
      <p:pic>
        <p:nvPicPr>
          <p:cNvPr id="172042" name="Picture 10" descr="http://homepage.eircom.net/~finnegam/war/images/yalta_conference_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402746"/>
            <a:ext cx="4041891" cy="2855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2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2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04800"/>
            <a:ext cx="2625725" cy="3657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2652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2286000"/>
            <a:ext cx="3333750" cy="435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521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0" y="990600"/>
            <a:ext cx="3137383" cy="398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77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914400"/>
            <a:ext cx="3454400" cy="5181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28877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48400" y="304800"/>
            <a:ext cx="2263775" cy="3200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288775" name="Picture 7">
            <a:hlinkClick r:id="rId7" action="ppaction://hlinkfil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9600" y="1524000"/>
            <a:ext cx="3438525" cy="26193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288776" name="Picture 8">
            <a:hlinkClick r:id="rId7" action="ppaction://hlinkfil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19200" y="4267200"/>
            <a:ext cx="2000250" cy="2000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288778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66800" y="304800"/>
            <a:ext cx="1804988" cy="2390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3" name="40-08-24_MurrowOnBlacko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010400" y="53340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8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67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106" name="Picture 2" descr="fred-h-alle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76200"/>
            <a:ext cx="4800600" cy="6705600"/>
          </a:xfrm>
          <a:prstGeom prst="rect">
            <a:avLst/>
          </a:prstGeom>
          <a:noFill/>
        </p:spPr>
      </p:pic>
      <p:pic>
        <p:nvPicPr>
          <p:cNvPr id="303107" name="Picture 3" descr="allentex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67200" y="381000"/>
            <a:ext cx="3962400" cy="2651125"/>
          </a:xfrm>
          <a:prstGeom prst="rect">
            <a:avLst/>
          </a:prstGeom>
          <a:noFill/>
        </p:spPr>
      </p:pic>
      <p:pic>
        <p:nvPicPr>
          <p:cNvPr id="30310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24600" y="3657600"/>
            <a:ext cx="2381250" cy="2857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30310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05400" y="2286000"/>
            <a:ext cx="2419350" cy="18970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3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517" name="Picture 5" descr="fred-h-alle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-1905000"/>
            <a:ext cx="5783263" cy="8077200"/>
          </a:xfrm>
          <a:prstGeom prst="rect">
            <a:avLst/>
          </a:prstGeom>
          <a:noFill/>
        </p:spPr>
      </p:pic>
      <p:pic>
        <p:nvPicPr>
          <p:cNvPr id="3205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823913"/>
            <a:ext cx="3352800" cy="2071687"/>
          </a:xfrm>
          <a:prstGeom prst="rect">
            <a:avLst/>
          </a:prstGeom>
          <a:noFill/>
          <a:ln w="38100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154" name="Picture 2" descr="fred-portland-m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533400"/>
            <a:ext cx="4002088" cy="5181600"/>
          </a:xfrm>
          <a:prstGeom prst="rect">
            <a:avLst/>
          </a:prstGeom>
          <a:noFill/>
        </p:spPr>
      </p:pic>
      <p:sp>
        <p:nvSpPr>
          <p:cNvPr id="305155" name="Text Box 3"/>
          <p:cNvSpPr txBox="1">
            <a:spLocks noChangeArrowheads="1"/>
          </p:cNvSpPr>
          <p:nvPr/>
        </p:nvSpPr>
        <p:spPr bwMode="auto">
          <a:xfrm>
            <a:off x="1143000" y="6019800"/>
            <a:ext cx="3810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Arial" charset="0"/>
              </a:rPr>
              <a:t>Fred Allen and Portland Hoffa</a:t>
            </a:r>
          </a:p>
        </p:txBody>
      </p:sp>
      <p:pic>
        <p:nvPicPr>
          <p:cNvPr id="305156" name="Picture 4" descr="portland-hoff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2514600"/>
            <a:ext cx="2705100" cy="3810000"/>
          </a:xfrm>
          <a:prstGeom prst="rect">
            <a:avLst/>
          </a:prstGeom>
          <a:noFill/>
        </p:spPr>
      </p:pic>
      <p:pic>
        <p:nvPicPr>
          <p:cNvPr id="30515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152400"/>
            <a:ext cx="2362200" cy="1955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grpSp>
        <p:nvGrpSpPr>
          <p:cNvPr id="305160" name="Group 8"/>
          <p:cNvGrpSpPr>
            <a:grpSpLocks/>
          </p:cNvGrpSpPr>
          <p:nvPr/>
        </p:nvGrpSpPr>
        <p:grpSpPr bwMode="auto">
          <a:xfrm>
            <a:off x="7467600" y="609600"/>
            <a:ext cx="1676400" cy="2787650"/>
            <a:chOff x="4560" y="2496"/>
            <a:chExt cx="1056" cy="1756"/>
          </a:xfrm>
        </p:grpSpPr>
        <p:pic>
          <p:nvPicPr>
            <p:cNvPr id="305158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560" y="2496"/>
              <a:ext cx="983" cy="129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305159" name="Text Box 7"/>
            <p:cNvSpPr txBox="1">
              <a:spLocks noChangeArrowheads="1"/>
            </p:cNvSpPr>
            <p:nvPr/>
          </p:nvSpPr>
          <p:spPr bwMode="auto">
            <a:xfrm>
              <a:off x="4608" y="3792"/>
              <a:ext cx="1008" cy="46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John L. Lewis of the United Mine Workers</a:t>
              </a:r>
            </a:p>
          </p:txBody>
        </p:sp>
      </p:grpSp>
      <p:pic>
        <p:nvPicPr>
          <p:cNvPr id="305161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05600" y="3676650"/>
            <a:ext cx="2190750" cy="2190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305162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1000" y="2514600"/>
            <a:ext cx="1446213" cy="1752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305163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81200" y="3581400"/>
            <a:ext cx="1905000" cy="24574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5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05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05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05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05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05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90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3200400"/>
            <a:ext cx="2591823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190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10200" y="304800"/>
            <a:ext cx="2609850" cy="3131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190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000" y="4343400"/>
            <a:ext cx="3195637" cy="18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1909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3400" y="457200"/>
            <a:ext cx="1947862" cy="2387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1910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19200" y="2514600"/>
            <a:ext cx="2895600" cy="2178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1911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43400" y="2438400"/>
            <a:ext cx="2362200" cy="3029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0162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57200" y="2895600"/>
            <a:ext cx="1447800" cy="1422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3048000" y="1600200"/>
            <a:ext cx="175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1945</a:t>
            </a:r>
            <a:endParaRPr lang="en-US" sz="4000" b="1" dirty="0"/>
          </a:p>
        </p:txBody>
      </p:sp>
      <p:pic>
        <p:nvPicPr>
          <p:cNvPr id="2" name="2-14 Hey Pete! Let's Eat More Meat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343400" y="5791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519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519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2519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2519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220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220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2519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2519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2519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2519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51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0" fill="hold"/>
                                        <p:tgtEl>
                                          <p:spTgt spid="2519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2519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814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02" name="Picture 2" descr="fred-h-alle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11513" y="-8382000"/>
            <a:ext cx="10526713" cy="14706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346" name="Picture 2" descr="fred-h-alle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1325" y="-12877800"/>
            <a:ext cx="14290675" cy="19964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418" name="Picture 2" descr="fred-h-alle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987550" y="-12192000"/>
            <a:ext cx="13417550" cy="1874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466" name="Picture 2" descr="fred-h-alle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6613" y="-16230600"/>
            <a:ext cx="16308387" cy="22783800"/>
          </a:xfrm>
          <a:prstGeom prst="rect">
            <a:avLst/>
          </a:prstGeom>
          <a:noFill/>
        </p:spPr>
      </p:pic>
      <p:sp>
        <p:nvSpPr>
          <p:cNvPr id="318467" name="Text Box 3"/>
          <p:cNvSpPr txBox="1">
            <a:spLocks noChangeArrowheads="1"/>
          </p:cNvSpPr>
          <p:nvPr/>
        </p:nvSpPr>
        <p:spPr bwMode="auto">
          <a:xfrm>
            <a:off x="0" y="-4191000"/>
            <a:ext cx="6096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disabilitymessage.com/Pics/PostPics/DrGarcia/Dr.Garcia1948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57200"/>
            <a:ext cx="2577306" cy="3748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library.thinkquest.org/CR0210341/442nd/SC196716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52400"/>
            <a:ext cx="3808774" cy="303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indyweek.com/imager/african-american-gis-in-germany-spring-1945/b/original/2661605/87e9/Egg-bomb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352800"/>
            <a:ext cx="2615339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52600" y="4495800"/>
            <a:ext cx="2133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Dr. Hector Garcia; 442</a:t>
            </a:r>
            <a:r>
              <a:rPr lang="en-US" sz="1600" baseline="30000" dirty="0" smtClean="0"/>
              <a:t>nd</a:t>
            </a:r>
            <a:r>
              <a:rPr lang="en-US" sz="1600" dirty="0" smtClean="0"/>
              <a:t> regiment; African American GIs as US poised to occupy Germany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63377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kaiserpermanentehistory.org/wp-content/uploads/2012/10/sherman-tank-at-ford-assembly-e13499149979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14349"/>
            <a:ext cx="5105400" cy="400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24.media.tumblr.com/165d8b5075a57d58ab2177c5a3df4acb/tumblr_mg0iqgJcRb1rubozqo1_12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173162"/>
            <a:ext cx="2857500" cy="332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lib.berkeley.edu/give/bene68/Welder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722688"/>
            <a:ext cx="3302000" cy="2569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29200" y="4724400"/>
            <a:ext cx="365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Bay Area defense workers during World War II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903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eh1945_f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185882"/>
            <a:ext cx="4267200" cy="3292475"/>
          </a:xfrm>
          <a:prstGeom prst="rect">
            <a:avLst/>
          </a:prstGeom>
          <a:noFill/>
        </p:spPr>
      </p:pic>
      <p:sp>
        <p:nvSpPr>
          <p:cNvPr id="133123" name="Text Box 3"/>
          <p:cNvSpPr txBox="1">
            <a:spLocks noChangeArrowheads="1"/>
          </p:cNvSpPr>
          <p:nvPr/>
        </p:nvSpPr>
        <p:spPr bwMode="auto">
          <a:xfrm>
            <a:off x="965200" y="4540250"/>
            <a:ext cx="365760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smtClean="0">
                <a:latin typeface="Arial" charset="0"/>
              </a:rPr>
              <a:t>Electronic </a:t>
            </a:r>
            <a:r>
              <a:rPr lang="en-US" sz="1800" dirty="0">
                <a:latin typeface="Arial" charset="0"/>
              </a:rPr>
              <a:t>Numerical Integrator and Calculator (ENIAC)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[IMAGE OF EINSTEIN LETTER - PAGE 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609725"/>
            <a:ext cx="3527425" cy="4333875"/>
          </a:xfrm>
          <a:prstGeom prst="rect">
            <a:avLst/>
          </a:prstGeom>
          <a:noFill/>
        </p:spPr>
      </p:pic>
      <p:pic>
        <p:nvPicPr>
          <p:cNvPr id="134147" name="Picture 3" descr="[IMAGE OF EINSTEIN LETTER - PAGE 2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2333625"/>
            <a:ext cx="3622675" cy="4295775"/>
          </a:xfrm>
          <a:prstGeom prst="rect">
            <a:avLst/>
          </a:prstGeom>
          <a:noFill/>
        </p:spPr>
      </p:pic>
      <p:pic>
        <p:nvPicPr>
          <p:cNvPr id="1341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800" y="609600"/>
            <a:ext cx="2209800" cy="1546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34149" name="Text Box 5"/>
          <p:cNvSpPr txBox="1">
            <a:spLocks noChangeArrowheads="1"/>
          </p:cNvSpPr>
          <p:nvPr/>
        </p:nvSpPr>
        <p:spPr bwMode="auto">
          <a:xfrm>
            <a:off x="1143000" y="304800"/>
            <a:ext cx="2895600" cy="11906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Arial" charset="0"/>
              </a:rPr>
              <a:t>1939: Einstein and Szilard warn Roosevelt about Nazi research on Atomic weapons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atomicbombhiroshim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228600"/>
            <a:ext cx="1617663" cy="2209800"/>
          </a:xfrm>
          <a:prstGeom prst="rect">
            <a:avLst/>
          </a:prstGeom>
          <a:noFill/>
        </p:spPr>
      </p:pic>
      <p:pic>
        <p:nvPicPr>
          <p:cNvPr id="135171" name="Picture 3" descr="hiro-after-bom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981200"/>
            <a:ext cx="4610100" cy="3644900"/>
          </a:xfrm>
          <a:prstGeom prst="rect">
            <a:avLst/>
          </a:prstGeom>
          <a:noFill/>
        </p:spPr>
      </p:pic>
      <p:sp>
        <p:nvSpPr>
          <p:cNvPr id="135172" name="Text Box 4"/>
          <p:cNvSpPr txBox="1">
            <a:spLocks noChangeArrowheads="1"/>
          </p:cNvSpPr>
          <p:nvPr/>
        </p:nvSpPr>
        <p:spPr bwMode="auto">
          <a:xfrm>
            <a:off x="2514600" y="762000"/>
            <a:ext cx="2819400" cy="9159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Arial" charset="0"/>
              </a:rPr>
              <a:t>August 6 and 9, 1945: Atomic weapons used on Hiroshima and Nagasaki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9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381000"/>
            <a:ext cx="1981200" cy="2052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195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381000"/>
            <a:ext cx="2667000" cy="2047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195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81200" y="2514600"/>
            <a:ext cx="2590800" cy="3298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195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8200" y="2514600"/>
            <a:ext cx="2971800" cy="4048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914400" y="5867400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/>
              <a:t>Wilson liberalism versus Russian Marxism Leninism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219200"/>
            <a:ext cx="3886200" cy="5105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12293" name="Picture 5" descr="fallout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828800" y="3276600"/>
            <a:ext cx="2878137" cy="1714500"/>
          </a:xfrm>
          <a:noFill/>
          <a:ln w="28575">
            <a:solidFill>
              <a:schemeClr val="tx1"/>
            </a:solidFill>
          </a:ln>
        </p:spPr>
      </p:pic>
      <p:pic>
        <p:nvPicPr>
          <p:cNvPr id="12295" name="Picture 7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33400" y="4191000"/>
            <a:ext cx="1905000" cy="1905000"/>
          </a:xfrm>
          <a:noFill/>
          <a:ln/>
        </p:spPr>
      </p:pic>
      <p:sp>
        <p:nvSpPr>
          <p:cNvPr id="5" name="TextBox 4"/>
          <p:cNvSpPr txBox="1"/>
          <p:nvPr/>
        </p:nvSpPr>
        <p:spPr>
          <a:xfrm>
            <a:off x="5791200" y="381000"/>
            <a:ext cx="175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1955</a:t>
            </a:r>
            <a:endParaRPr lang="en-US" sz="4000" b="1" dirty="0"/>
          </a:p>
        </p:txBody>
      </p:sp>
      <p:pic>
        <p:nvPicPr>
          <p:cNvPr id="2" name="Picture 1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9800" y="457200"/>
            <a:ext cx="1993900" cy="25555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0851"/>
            <a:ext cx="8229600" cy="655637"/>
          </a:xfrm>
        </p:spPr>
        <p:txBody>
          <a:bodyPr/>
          <a:lstStyle/>
          <a:p>
            <a:r>
              <a:rPr lang="en-US" sz="4000" dirty="0"/>
              <a:t>The Polish Corridor to Russia</a:t>
            </a:r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629400" y="1485900"/>
            <a:ext cx="2438400" cy="2610803"/>
          </a:xfrm>
        </p:spPr>
        <p:txBody>
          <a:bodyPr/>
          <a:lstStyle/>
          <a:p>
            <a:r>
              <a:rPr lang="en-US" sz="1800" dirty="0"/>
              <a:t>15</a:t>
            </a:r>
            <a:r>
              <a:rPr lang="en-US" sz="1800" baseline="30000" dirty="0"/>
              <a:t>th</a:t>
            </a:r>
            <a:r>
              <a:rPr lang="en-US" sz="1800" dirty="0"/>
              <a:t> century Teutonic invasion</a:t>
            </a:r>
          </a:p>
          <a:p>
            <a:r>
              <a:rPr lang="en-US" sz="1800" dirty="0"/>
              <a:t>Napoleon’s 1812 invasion</a:t>
            </a:r>
          </a:p>
          <a:p>
            <a:r>
              <a:rPr lang="en-US" sz="1800" dirty="0"/>
              <a:t>The Kaiser’s 1914 invasion</a:t>
            </a:r>
          </a:p>
          <a:p>
            <a:r>
              <a:rPr lang="en-US" sz="1800" dirty="0"/>
              <a:t>The Nazi invasion of 1941</a:t>
            </a:r>
          </a:p>
          <a:p>
            <a:endParaRPr lang="en-US" sz="2000" dirty="0"/>
          </a:p>
        </p:txBody>
      </p:sp>
      <p:pic>
        <p:nvPicPr>
          <p:cNvPr id="173060" name="Picture 4" descr="europe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72318" y="1371600"/>
            <a:ext cx="6248400" cy="4938712"/>
          </a:xfrm>
          <a:noFill/>
          <a:ln w="76200">
            <a:solidFill>
              <a:srgbClr val="FF6600"/>
            </a:solidFill>
          </a:ln>
        </p:spPr>
      </p:pic>
      <p:sp>
        <p:nvSpPr>
          <p:cNvPr id="173061" name="Line 5"/>
          <p:cNvSpPr>
            <a:spLocks noChangeShapeType="1"/>
          </p:cNvSpPr>
          <p:nvPr/>
        </p:nvSpPr>
        <p:spPr bwMode="auto">
          <a:xfrm flipV="1">
            <a:off x="3581400" y="2757488"/>
            <a:ext cx="2057400" cy="457200"/>
          </a:xfrm>
          <a:prstGeom prst="line">
            <a:avLst/>
          </a:prstGeom>
          <a:noFill/>
          <a:ln w="57150">
            <a:solidFill>
              <a:srgbClr val="CC99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3062" name="Line 6"/>
          <p:cNvSpPr>
            <a:spLocks noChangeShapeType="1"/>
          </p:cNvSpPr>
          <p:nvPr/>
        </p:nvSpPr>
        <p:spPr bwMode="auto">
          <a:xfrm flipV="1">
            <a:off x="3581400" y="3290888"/>
            <a:ext cx="228600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173063" name="Group 7"/>
          <p:cNvGrpSpPr>
            <a:grpSpLocks/>
          </p:cNvGrpSpPr>
          <p:nvPr/>
        </p:nvGrpSpPr>
        <p:grpSpPr bwMode="auto">
          <a:xfrm>
            <a:off x="3124200" y="2216150"/>
            <a:ext cx="1447800" cy="1441450"/>
            <a:chOff x="1968" y="1391"/>
            <a:chExt cx="1536" cy="559"/>
          </a:xfrm>
        </p:grpSpPr>
        <p:sp>
          <p:nvSpPr>
            <p:cNvPr id="173064" name="AutoShape 8"/>
            <p:cNvSpPr>
              <a:spLocks noChangeArrowheads="1"/>
            </p:cNvSpPr>
            <p:nvPr/>
          </p:nvSpPr>
          <p:spPr bwMode="auto">
            <a:xfrm>
              <a:off x="1968" y="1391"/>
              <a:ext cx="1536" cy="559"/>
            </a:xfrm>
            <a:prstGeom prst="rightArrowCallout">
              <a:avLst>
                <a:gd name="adj1" fmla="val 25000"/>
                <a:gd name="adj2" fmla="val 25000"/>
                <a:gd name="adj3" fmla="val 45796"/>
                <a:gd name="adj4" fmla="val 6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73065" name="Picture 9" descr="swastika"/>
            <p:cNvPicPr>
              <a:picLocks noChangeAspect="1" noChangeArrowheads="1"/>
            </p:cNvPicPr>
            <p:nvPr/>
          </p:nvPicPr>
          <p:blipFill>
            <a:blip r:embed="rId4" cstate="print">
              <a:lum contrast="-56000"/>
            </a:blip>
            <a:srcRect/>
            <a:stretch>
              <a:fillRect/>
            </a:stretch>
          </p:blipFill>
          <p:spPr bwMode="auto">
            <a:xfrm>
              <a:off x="2363" y="1488"/>
              <a:ext cx="263" cy="370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173066" name="Group 10"/>
          <p:cNvGrpSpPr>
            <a:grpSpLocks/>
          </p:cNvGrpSpPr>
          <p:nvPr/>
        </p:nvGrpSpPr>
        <p:grpSpPr bwMode="auto">
          <a:xfrm>
            <a:off x="2628900" y="2590800"/>
            <a:ext cx="3086100" cy="1919288"/>
            <a:chOff x="1584" y="1536"/>
            <a:chExt cx="1872" cy="1040"/>
          </a:xfrm>
        </p:grpSpPr>
        <p:sp>
          <p:nvSpPr>
            <p:cNvPr id="173067" name="Line 11"/>
            <p:cNvSpPr>
              <a:spLocks noChangeShapeType="1"/>
            </p:cNvSpPr>
            <p:nvPr/>
          </p:nvSpPr>
          <p:spPr bwMode="auto">
            <a:xfrm flipV="1">
              <a:off x="1824" y="1536"/>
              <a:ext cx="1632" cy="816"/>
            </a:xfrm>
            <a:prstGeom prst="line">
              <a:avLst/>
            </a:prstGeom>
            <a:noFill/>
            <a:ln w="666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pic>
          <p:nvPicPr>
            <p:cNvPr id="173068" name="Picture 12" descr="french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84" y="2391"/>
              <a:ext cx="315" cy="185"/>
            </a:xfrm>
            <a:prstGeom prst="rect">
              <a:avLst/>
            </a:prstGeom>
            <a:noFill/>
            <a:ln/>
            <a:effectLst/>
          </p:spPr>
        </p:pic>
      </p:grpSp>
      <p:sp>
        <p:nvSpPr>
          <p:cNvPr id="173069" name="AutoShape 13"/>
          <p:cNvSpPr>
            <a:spLocks noChangeArrowheads="1"/>
          </p:cNvSpPr>
          <p:nvPr/>
        </p:nvSpPr>
        <p:spPr bwMode="auto">
          <a:xfrm>
            <a:off x="4343400" y="1081088"/>
            <a:ext cx="1676400" cy="3733800"/>
          </a:xfrm>
          <a:prstGeom prst="moon">
            <a:avLst>
              <a:gd name="adj" fmla="val 2566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3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3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3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3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3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73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61" grpId="0" animBg="1"/>
      <p:bldP spid="173062" grpId="0" animBg="1"/>
      <p:bldP spid="17306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245426" y="609600"/>
            <a:ext cx="8534400" cy="1143000"/>
          </a:xfrm>
        </p:spPr>
        <p:txBody>
          <a:bodyPr/>
          <a:lstStyle/>
          <a:p>
            <a:r>
              <a:rPr lang="en-US" sz="4000" dirty="0"/>
              <a:t>Joseph Stalin, dictator of the Soviet Union</a:t>
            </a:r>
          </a:p>
        </p:txBody>
      </p:sp>
      <p:pic>
        <p:nvPicPr>
          <p:cNvPr id="2050" name="Picture 2" descr="http://www.designsdelight.com/wp-content/uploads/2008/11/poster-stal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981200"/>
            <a:ext cx="6129653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6" name="Text Box 8"/>
          <p:cNvSpPr txBox="1">
            <a:spLocks noChangeArrowheads="1"/>
          </p:cNvSpPr>
          <p:nvPr/>
        </p:nvSpPr>
        <p:spPr bwMode="auto">
          <a:xfrm>
            <a:off x="4572000" y="762000"/>
            <a:ext cx="1828800" cy="11874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Arial" charset="0"/>
              </a:rPr>
              <a:t>Harry Truman of Missouri</a:t>
            </a:r>
          </a:p>
        </p:txBody>
      </p:sp>
      <p:pic>
        <p:nvPicPr>
          <p:cNvPr id="191499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04800"/>
            <a:ext cx="4114800" cy="3155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91500" name="Text Box 12"/>
          <p:cNvSpPr txBox="1">
            <a:spLocks noChangeArrowheads="1"/>
          </p:cNvSpPr>
          <p:nvPr/>
        </p:nvSpPr>
        <p:spPr bwMode="auto">
          <a:xfrm>
            <a:off x="609600" y="3581400"/>
            <a:ext cx="3429000" cy="9233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>
                <a:latin typeface="Arial" charset="0"/>
              </a:rPr>
              <a:t>Truman and political boss, Jim </a:t>
            </a:r>
            <a:r>
              <a:rPr lang="en-US" sz="1800" dirty="0" err="1">
                <a:latin typeface="Arial" charset="0"/>
              </a:rPr>
              <a:t>Pendergast</a:t>
            </a:r>
            <a:r>
              <a:rPr lang="en-US" sz="1800" dirty="0">
                <a:latin typeface="Arial" charset="0"/>
              </a:rPr>
              <a:t> (left</a:t>
            </a:r>
            <a:r>
              <a:rPr lang="en-US" sz="1800" dirty="0" smtClean="0">
                <a:latin typeface="Arial" charset="0"/>
              </a:rPr>
              <a:t>); being sworn in, 1946</a:t>
            </a:r>
            <a:endParaRPr lang="en-US" sz="1800" dirty="0">
              <a:latin typeface="Arial" charset="0"/>
            </a:endParaRPr>
          </a:p>
        </p:txBody>
      </p:sp>
      <p:pic>
        <p:nvPicPr>
          <p:cNvPr id="191498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533400"/>
            <a:ext cx="1905000" cy="26338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2400" y="2971800"/>
            <a:ext cx="3810000" cy="32564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4" name="Picture 6" descr="http://www.kingsacademy.com/mhodges/07_Historical-Documents/Photocopies+Illustrations/1946_Churchill's-'Iron-Curtain'-speec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814" y="1020763"/>
            <a:ext cx="3629386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00200" y="4286071"/>
            <a:ext cx="30910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/>
              <a:t>“An Iron Curtain has descended across the continent.” –Winston Churchill</a:t>
            </a:r>
            <a:endParaRPr lang="en-US" sz="1800" dirty="0"/>
          </a:p>
        </p:txBody>
      </p:sp>
      <p:pic>
        <p:nvPicPr>
          <p:cNvPr id="3076" name="Picture 4" descr="Henry-Walla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150" y="782637"/>
            <a:ext cx="2381250" cy="313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953000" y="4038600"/>
            <a:ext cx="286031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/>
              <a:t>“We </a:t>
            </a:r>
            <a:r>
              <a:rPr lang="en-US" sz="1800" dirty="0"/>
              <a:t>must not let our Russian policy be guided or influenced by those inside or outside the United States who want war with Russia</a:t>
            </a:r>
            <a:r>
              <a:rPr lang="en-US" sz="1800" dirty="0" smtClean="0"/>
              <a:t>.” – Henry Wallace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edium imag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4800"/>
            <a:ext cx="6667500" cy="524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43000" y="5715000"/>
            <a:ext cx="571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Army Information Map, “</a:t>
            </a:r>
            <a:r>
              <a:rPr lang="en-US" sz="1800" dirty="0" err="1" smtClean="0"/>
              <a:t>Newsmap</a:t>
            </a:r>
            <a:r>
              <a:rPr lang="en-US" sz="1800" dirty="0" smtClean="0"/>
              <a:t> for the Armed Forces,” 1946; right: Tehran in 1946</a:t>
            </a:r>
            <a:endParaRPr lang="en-US" sz="1800" dirty="0"/>
          </a:p>
        </p:txBody>
      </p:sp>
      <p:pic>
        <p:nvPicPr>
          <p:cNvPr id="1028" name="Picture 4" descr="http://www.kavehfarrokh.com/wp-content/uploads/2010/04/nasser-khosrow-avenue-in-tehran-in-19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531594"/>
            <a:ext cx="2362200" cy="159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6065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228600"/>
            <a:ext cx="3048000" cy="2397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174088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2819400"/>
            <a:ext cx="6781800" cy="3865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74089" name="Text Box 9"/>
          <p:cNvSpPr txBox="1">
            <a:spLocks noChangeArrowheads="1"/>
          </p:cNvSpPr>
          <p:nvPr/>
        </p:nvSpPr>
        <p:spPr bwMode="auto">
          <a:xfrm>
            <a:off x="457200" y="3232150"/>
            <a:ext cx="3733800" cy="730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/>
              <a:t>Marshall Islands Bikini Atoll tests of 1940s; 23 nuclear devices were exploded in the area.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Truman Doctrine (1947)</a:t>
            </a:r>
          </a:p>
        </p:txBody>
      </p:sp>
      <p:pic>
        <p:nvPicPr>
          <p:cNvPr id="180229" name="Picture 5" descr="Harry Truman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34000" y="1828800"/>
            <a:ext cx="2368550" cy="3952875"/>
          </a:xfrm>
          <a:noFill/>
          <a:ln/>
        </p:spPr>
      </p:pic>
      <p:sp>
        <p:nvSpPr>
          <p:cNvPr id="2" name="Text Placeholder 1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dirty="0" smtClean="0"/>
              <a:t>“The Free Peoples of the World look to use for support in maintaining their freedoms.”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04800"/>
            <a:ext cx="7772400" cy="1143000"/>
          </a:xfrm>
        </p:spPr>
        <p:txBody>
          <a:bodyPr/>
          <a:lstStyle/>
          <a:p>
            <a:r>
              <a:rPr lang="en-US" sz="4000"/>
              <a:t>George Kennan’s “containment” thesis, 1946</a:t>
            </a:r>
          </a:p>
        </p:txBody>
      </p:sp>
      <p:sp>
        <p:nvSpPr>
          <p:cNvPr id="1751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905000"/>
            <a:ext cx="4038600" cy="3992562"/>
          </a:xfrm>
        </p:spPr>
        <p:txBody>
          <a:bodyPr/>
          <a:lstStyle/>
          <a:p>
            <a:pPr algn="r">
              <a:lnSpc>
                <a:spcPct val="90000"/>
              </a:lnSpc>
            </a:pPr>
            <a:r>
              <a:rPr lang="en-US" sz="2400" dirty="0" smtClean="0"/>
              <a:t>The Soviet </a:t>
            </a:r>
            <a:r>
              <a:rPr lang="en-US" sz="2400" dirty="0"/>
              <a:t>Union </a:t>
            </a:r>
            <a:r>
              <a:rPr lang="en-US" sz="2400" dirty="0" smtClean="0"/>
              <a:t>must be “contained </a:t>
            </a:r>
            <a:r>
              <a:rPr lang="en-US" sz="2400" dirty="0"/>
              <a:t>by the adroit and vigilant application of counterforce at a series of constantly shifting geographical points . . . ”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600200"/>
            <a:ext cx="3200400" cy="4533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Walter Lippmann: </a:t>
            </a:r>
            <a:br>
              <a:rPr lang="en-US" sz="4000"/>
            </a:br>
            <a:r>
              <a:rPr lang="en-US" sz="4000"/>
              <a:t>“The Cold War” (1947)</a:t>
            </a:r>
          </a:p>
        </p:txBody>
      </p:sp>
      <p:sp>
        <p:nvSpPr>
          <p:cNvPr id="3225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371600" y="1981200"/>
            <a:ext cx="2743200" cy="4038600"/>
          </a:xfrm>
        </p:spPr>
        <p:txBody>
          <a:bodyPr/>
          <a:lstStyle/>
          <a:p>
            <a:pPr marL="0" indent="0" algn="r">
              <a:lnSpc>
                <a:spcPct val="80000"/>
              </a:lnSpc>
              <a:buNone/>
            </a:pPr>
            <a:r>
              <a:rPr lang="en-US" sz="2400" dirty="0" smtClean="0"/>
              <a:t>Containment “concedes to the Kremlin the strategic initiative as to when, where and under what circumstances the issue will be joined.”</a:t>
            </a:r>
            <a:endParaRPr lang="en-US" sz="2400" dirty="0"/>
          </a:p>
        </p:txBody>
      </p:sp>
      <p:pic>
        <p:nvPicPr>
          <p:cNvPr id="322564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343400" y="2057400"/>
            <a:ext cx="3122613" cy="4114800"/>
          </a:xfrm>
          <a:noFill/>
          <a:ln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Marshall Plan, 1947</a:t>
            </a:r>
          </a:p>
        </p:txBody>
      </p:sp>
      <p:sp>
        <p:nvSpPr>
          <p:cNvPr id="1761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600200" y="1828800"/>
            <a:ext cx="2286000" cy="4114800"/>
          </a:xfrm>
        </p:spPr>
        <p:txBody>
          <a:bodyPr/>
          <a:lstStyle/>
          <a:p>
            <a:pPr algn="r">
              <a:lnSpc>
                <a:spcPct val="80000"/>
              </a:lnSpc>
            </a:pPr>
            <a:r>
              <a:rPr lang="en-US" sz="2000" dirty="0" smtClean="0"/>
              <a:t>“ </a:t>
            </a:r>
            <a:r>
              <a:rPr lang="en-US" sz="2000" dirty="0"/>
              <a:t>. . </a:t>
            </a:r>
            <a:r>
              <a:rPr lang="en-US" sz="2000" dirty="0" smtClean="0"/>
              <a:t>. the revival of a working economy in the world so as to permit the emergence of political and social conditions in which free institutions can exist.”</a:t>
            </a:r>
            <a:endParaRPr lang="en-US" sz="2000" dirty="0"/>
          </a:p>
        </p:txBody>
      </p:sp>
      <p:pic>
        <p:nvPicPr>
          <p:cNvPr id="176133" name="Picture 5" descr="Plan Marshall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114800" y="1828800"/>
            <a:ext cx="2857500" cy="3932238"/>
          </a:xfrm>
          <a:noFill/>
          <a:ln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7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39212" y="849656"/>
            <a:ext cx="6477000" cy="51338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28570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5275" y="376237"/>
            <a:ext cx="2914650" cy="27527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28570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5275" y="4102515"/>
            <a:ext cx="3143250" cy="2228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285703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44318" y="3921540"/>
            <a:ext cx="2073275" cy="2590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2" name="kennedycuba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096846" y="119062"/>
            <a:ext cx="3912870" cy="3009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1944: Breton-Woods conference</a:t>
            </a:r>
            <a:endParaRPr lang="en-US" sz="3600" dirty="0"/>
          </a:p>
        </p:txBody>
      </p:sp>
      <p:pic>
        <p:nvPicPr>
          <p:cNvPr id="177164" name="Picture 1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219200" y="1600200"/>
            <a:ext cx="6781800" cy="4521200"/>
          </a:xfrm>
          <a:noFill/>
          <a:ln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5" name="Picture 5" descr="airli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381000"/>
            <a:ext cx="5675816" cy="5686425"/>
          </a:xfrm>
          <a:prstGeom prst="rect">
            <a:avLst/>
          </a:prstGeom>
          <a:noFill/>
        </p:spPr>
      </p:pic>
      <p:sp>
        <p:nvSpPr>
          <p:cNvPr id="179206" name="Text Box 6"/>
          <p:cNvSpPr txBox="1">
            <a:spLocks noChangeArrowheads="1"/>
          </p:cNvSpPr>
          <p:nvPr/>
        </p:nvSpPr>
        <p:spPr bwMode="auto">
          <a:xfrm>
            <a:off x="3429000" y="914400"/>
            <a:ext cx="1905000" cy="2041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Arial" charset="0"/>
              </a:rPr>
              <a:t>The Berlin Airlift, 1948-49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143000"/>
            <a:ext cx="2971800" cy="396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Communist revolution</a:t>
            </a:r>
            <a:br>
              <a:rPr lang="en-US" sz="4000"/>
            </a:br>
            <a:r>
              <a:rPr lang="en-US" sz="4000"/>
              <a:t> in China, 1949</a:t>
            </a:r>
          </a:p>
        </p:txBody>
      </p:sp>
      <p:pic>
        <p:nvPicPr>
          <p:cNvPr id="245764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410200" y="1951038"/>
            <a:ext cx="2573338" cy="3992562"/>
          </a:xfrm>
          <a:noFill/>
          <a:ln/>
        </p:spPr>
      </p:pic>
      <p:pic>
        <p:nvPicPr>
          <p:cNvPr id="245766" name="Picture 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972050" y="4562475"/>
            <a:ext cx="1428750" cy="1838325"/>
          </a:xfrm>
          <a:noFill/>
          <a:ln/>
        </p:spPr>
      </p:pic>
      <p:pic>
        <p:nvPicPr>
          <p:cNvPr id="245780" name="Picture 2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1219200" y="1981200"/>
            <a:ext cx="3365500" cy="4038600"/>
          </a:xfrm>
          <a:noFill/>
          <a:ln/>
        </p:spPr>
      </p:pic>
      <p:sp>
        <p:nvSpPr>
          <p:cNvPr id="245782" name="Text Box 22"/>
          <p:cNvSpPr txBox="1">
            <a:spLocks noChangeArrowheads="1"/>
          </p:cNvSpPr>
          <p:nvPr/>
        </p:nvSpPr>
        <p:spPr bwMode="auto">
          <a:xfrm>
            <a:off x="6629400" y="5943600"/>
            <a:ext cx="21336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Arial" charset="0"/>
              </a:rPr>
              <a:t>Mao Zedong</a:t>
            </a:r>
          </a:p>
        </p:txBody>
      </p:sp>
      <p:sp>
        <p:nvSpPr>
          <p:cNvPr id="245783" name="Text Box 23"/>
          <p:cNvSpPr txBox="1">
            <a:spLocks noChangeArrowheads="1"/>
          </p:cNvSpPr>
          <p:nvPr/>
        </p:nvSpPr>
        <p:spPr bwMode="auto">
          <a:xfrm>
            <a:off x="4800600" y="6400800"/>
            <a:ext cx="32766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Arial" charset="0"/>
              </a:rPr>
              <a:t>Chiang Kai Shek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sz="4000" b="1" dirty="0"/>
              <a:t>NSC-68 (National Security Council document </a:t>
            </a:r>
            <a:r>
              <a:rPr lang="en-US" sz="4000" b="1" dirty="0" smtClean="0"/>
              <a:t># </a:t>
            </a:r>
            <a:r>
              <a:rPr lang="en-US" sz="4000" b="1" dirty="0"/>
              <a:t>68), 1950</a:t>
            </a:r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33800" y="1981200"/>
            <a:ext cx="4038600" cy="4191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/>
              <a:t>Conflict </a:t>
            </a:r>
            <a:r>
              <a:rPr lang="en-US" sz="2400" dirty="0"/>
              <a:t>between the </a:t>
            </a:r>
            <a:r>
              <a:rPr lang="en-US" sz="2400" dirty="0" smtClean="0"/>
              <a:t>superpowers </a:t>
            </a:r>
            <a:r>
              <a:rPr lang="en-US" sz="2400" dirty="0"/>
              <a:t>“endemic” . . .  like a disease, </a:t>
            </a:r>
            <a:r>
              <a:rPr lang="en-US" sz="2400" dirty="0" smtClean="0"/>
              <a:t>inherent</a:t>
            </a:r>
            <a:endParaRPr lang="en-US" sz="2400" dirty="0"/>
          </a:p>
        </p:txBody>
      </p:sp>
      <p:pic>
        <p:nvPicPr>
          <p:cNvPr id="2990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2133600"/>
            <a:ext cx="2286000" cy="3313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0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1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63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304800"/>
            <a:ext cx="3810000" cy="6467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3256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0188" y="1219200"/>
            <a:ext cx="3122612" cy="411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32563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479425"/>
            <a:ext cx="2940050" cy="3467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32563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38788" y="2994025"/>
            <a:ext cx="1538287" cy="1577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325640" name="Text Box 8"/>
          <p:cNvSpPr txBox="1">
            <a:spLocks noChangeArrowheads="1"/>
          </p:cNvSpPr>
          <p:nvPr/>
        </p:nvSpPr>
        <p:spPr bwMode="auto">
          <a:xfrm>
            <a:off x="609600" y="5410200"/>
            <a:ext cx="2133600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Syngman Rhee of South Korea</a:t>
            </a:r>
          </a:p>
        </p:txBody>
      </p:sp>
      <p:sp>
        <p:nvSpPr>
          <p:cNvPr id="325641" name="Text Box 9"/>
          <p:cNvSpPr txBox="1">
            <a:spLocks noChangeArrowheads="1"/>
          </p:cNvSpPr>
          <p:nvPr/>
        </p:nvSpPr>
        <p:spPr bwMode="auto">
          <a:xfrm>
            <a:off x="7239000" y="4175125"/>
            <a:ext cx="1905000" cy="1006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Kim Il Sung of North Korea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7" name="Picture 5" descr="Yalufm250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801688"/>
            <a:ext cx="6019800" cy="3846512"/>
          </a:xfrm>
          <a:prstGeom prst="rect">
            <a:avLst/>
          </a:prstGeom>
          <a:noFill/>
        </p:spPr>
      </p:pic>
      <p:sp>
        <p:nvSpPr>
          <p:cNvPr id="182278" name="Text Box 6"/>
          <p:cNvSpPr txBox="1">
            <a:spLocks noChangeArrowheads="1"/>
          </p:cNvSpPr>
          <p:nvPr/>
        </p:nvSpPr>
        <p:spPr bwMode="auto">
          <a:xfrm>
            <a:off x="1066800" y="4724400"/>
            <a:ext cx="274320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Arial" charset="0"/>
              </a:rPr>
              <a:t>The Yalu River from aerial View</a:t>
            </a:r>
          </a:p>
        </p:txBody>
      </p:sp>
      <p:pic>
        <p:nvPicPr>
          <p:cNvPr id="182280" name="Picture 8" descr="G7PIC18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6200" y="2895600"/>
            <a:ext cx="4648200" cy="3122613"/>
          </a:xfrm>
          <a:prstGeom prst="rect">
            <a:avLst/>
          </a:prstGeom>
          <a:noFill/>
        </p:spPr>
      </p:pic>
      <p:sp>
        <p:nvSpPr>
          <p:cNvPr id="182281" name="Text Box 9"/>
          <p:cNvSpPr txBox="1">
            <a:spLocks noChangeArrowheads="1"/>
          </p:cNvSpPr>
          <p:nvPr/>
        </p:nvSpPr>
        <p:spPr bwMode="auto">
          <a:xfrm>
            <a:off x="4495800" y="6019800"/>
            <a:ext cx="350520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Arial" charset="0"/>
              </a:rPr>
              <a:t>U.S. retreat from the Yalu River, 1950</a:t>
            </a:r>
          </a:p>
        </p:txBody>
      </p:sp>
      <p:sp>
        <p:nvSpPr>
          <p:cNvPr id="182282" name="Rectangle 10"/>
          <p:cNvSpPr>
            <a:spLocks noGrp="1" noChangeArrowheads="1"/>
          </p:cNvSpPr>
          <p:nvPr>
            <p:ph type="title"/>
          </p:nvPr>
        </p:nvSpPr>
        <p:spPr>
          <a:xfrm>
            <a:off x="6553200" y="1143000"/>
            <a:ext cx="2133600" cy="1143000"/>
          </a:xfrm>
        </p:spPr>
        <p:txBody>
          <a:bodyPr/>
          <a:lstStyle/>
          <a:p>
            <a:r>
              <a:rPr lang="en-US" sz="3200"/>
              <a:t>Korean War, </a:t>
            </a:r>
            <a:br>
              <a:rPr lang="en-US" sz="3200"/>
            </a:br>
            <a:r>
              <a:rPr lang="en-US" sz="3200"/>
              <a:t>1950-1953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457200"/>
            <a:ext cx="4276725" cy="29162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28672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1981200"/>
            <a:ext cx="2895600" cy="2359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28672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0" y="3048000"/>
            <a:ext cx="3333750" cy="2505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286727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" y="4038600"/>
            <a:ext cx="3076575" cy="2276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6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86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86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86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8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9450" y="1723196"/>
            <a:ext cx="3657600" cy="25034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32768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46200" y="3429000"/>
            <a:ext cx="2324100" cy="18367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32768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381000"/>
            <a:ext cx="2011363" cy="2133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327688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14500" y="4239384"/>
            <a:ext cx="3048000" cy="2339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32870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62600" y="2819400"/>
            <a:ext cx="307994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8707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43500" y="4548516"/>
            <a:ext cx="1228190" cy="1721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7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27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27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27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28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28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0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500" y="1143000"/>
            <a:ext cx="5715000" cy="4572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30003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3962400"/>
            <a:ext cx="1905000" cy="2419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30003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685800"/>
            <a:ext cx="2389188" cy="26717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9144000" cy="45407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38600" y="5181600"/>
            <a:ext cx="464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The Freedom Train, Muskegon, MI, 1948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6092196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0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1447800"/>
            <a:ext cx="4381500" cy="3505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30003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3581400"/>
            <a:ext cx="2362200" cy="299999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30003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92812" y="381000"/>
            <a:ext cx="2693988" cy="30126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182273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467562"/>
            <a:ext cx="3124200" cy="219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227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" y="2895600"/>
            <a:ext cx="3048000" cy="2407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2276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33600" y="4267200"/>
            <a:ext cx="2913516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2277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45586" y="160707"/>
            <a:ext cx="2245614" cy="2353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ourses">
  <a:themeElements>
    <a:clrScheme name="course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ourses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cours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rse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urse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rse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rse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rse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rse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6223</TotalTime>
  <Words>488</Words>
  <Application>Microsoft Macintosh PowerPoint</Application>
  <PresentationFormat>On-screen Show (4:3)</PresentationFormat>
  <Paragraphs>88</Paragraphs>
  <Slides>45</Slides>
  <Notes>41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courses</vt:lpstr>
      <vt:lpstr>Welcome to the year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Yalta Conference, 1945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Polish Corridor to Russia</vt:lpstr>
      <vt:lpstr>Joseph Stalin, dictator of the Soviet Union</vt:lpstr>
      <vt:lpstr>PowerPoint Presentation</vt:lpstr>
      <vt:lpstr>PowerPoint Presentation</vt:lpstr>
      <vt:lpstr>PowerPoint Presentation</vt:lpstr>
      <vt:lpstr>PowerPoint Presentation</vt:lpstr>
      <vt:lpstr>The Truman Doctrine (1947)</vt:lpstr>
      <vt:lpstr>George Kennan’s “containment” thesis, 1946</vt:lpstr>
      <vt:lpstr>Walter Lippmann:  “The Cold War” (1947)</vt:lpstr>
      <vt:lpstr>The Marshall Plan, 1947</vt:lpstr>
      <vt:lpstr>1944: Breton-Woods conference</vt:lpstr>
      <vt:lpstr>PowerPoint Presentation</vt:lpstr>
      <vt:lpstr>Communist revolution  in China, 1949</vt:lpstr>
      <vt:lpstr>NSC-68 (National Security Council document # 68), 1950</vt:lpstr>
      <vt:lpstr>PowerPoint Presentation</vt:lpstr>
      <vt:lpstr>Korean War,  1950-1953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international debt mess of the 1920s</dc:title>
  <dc:creator>Matthew Lasar</dc:creator>
  <cp:lastModifiedBy>Matthew Lasar</cp:lastModifiedBy>
  <cp:revision>606</cp:revision>
  <dcterms:created xsi:type="dcterms:W3CDTF">2003-04-12T18:21:29Z</dcterms:created>
  <dcterms:modified xsi:type="dcterms:W3CDTF">2015-10-01T19:39:15Z</dcterms:modified>
</cp:coreProperties>
</file>