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5"/>
  </p:notesMasterIdLst>
  <p:sldIdLst>
    <p:sldId id="272" r:id="rId2"/>
    <p:sldId id="256" r:id="rId3"/>
    <p:sldId id="257" r:id="rId4"/>
    <p:sldId id="273" r:id="rId5"/>
    <p:sldId id="258" r:id="rId6"/>
    <p:sldId id="289" r:id="rId7"/>
    <p:sldId id="259" r:id="rId8"/>
    <p:sldId id="260" r:id="rId9"/>
    <p:sldId id="261" r:id="rId10"/>
    <p:sldId id="318" r:id="rId11"/>
    <p:sldId id="290" r:id="rId12"/>
    <p:sldId id="262" r:id="rId13"/>
    <p:sldId id="263" r:id="rId14"/>
    <p:sldId id="305" r:id="rId15"/>
    <p:sldId id="264" r:id="rId16"/>
    <p:sldId id="293" r:id="rId17"/>
    <p:sldId id="306" r:id="rId18"/>
    <p:sldId id="265" r:id="rId19"/>
    <p:sldId id="281" r:id="rId20"/>
    <p:sldId id="319" r:id="rId21"/>
    <p:sldId id="266" r:id="rId22"/>
    <p:sldId id="296" r:id="rId23"/>
    <p:sldId id="320" r:id="rId24"/>
    <p:sldId id="312" r:id="rId25"/>
    <p:sldId id="310" r:id="rId26"/>
    <p:sldId id="311" r:id="rId27"/>
    <p:sldId id="275" r:id="rId28"/>
    <p:sldId id="268" r:id="rId29"/>
    <p:sldId id="321" r:id="rId30"/>
    <p:sldId id="322" r:id="rId31"/>
    <p:sldId id="297" r:id="rId32"/>
    <p:sldId id="298" r:id="rId33"/>
    <p:sldId id="271" r:id="rId34"/>
    <p:sldId id="276" r:id="rId35"/>
    <p:sldId id="299" r:id="rId36"/>
    <p:sldId id="300" r:id="rId37"/>
    <p:sldId id="309" r:id="rId38"/>
    <p:sldId id="315" r:id="rId39"/>
    <p:sldId id="278" r:id="rId40"/>
    <p:sldId id="279" r:id="rId41"/>
    <p:sldId id="269" r:id="rId42"/>
    <p:sldId id="286" r:id="rId43"/>
    <p:sldId id="301" r:id="rId44"/>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b="1"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b="1"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b="1"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b="1"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39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ea typeface="+mn-ea"/>
                <a:cs typeface="+mn-cs"/>
              </a:defRPr>
            </a:lvl1pPr>
          </a:lstStyle>
          <a:p>
            <a:pPr>
              <a:defRPr/>
            </a:pPr>
            <a:endParaRPr lang="en-US"/>
          </a:p>
        </p:txBody>
      </p:sp>
      <p:sp>
        <p:nvSpPr>
          <p:cNvPr id="1054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ea typeface="+mn-ea"/>
                <a:cs typeface="+mn-cs"/>
              </a:defRPr>
            </a:lvl1pPr>
          </a:lstStyle>
          <a:p>
            <a:pPr>
              <a:defRPr/>
            </a:pPr>
            <a:endParaRPr lang="en-US"/>
          </a:p>
        </p:txBody>
      </p:sp>
      <p:sp>
        <p:nvSpPr>
          <p:cNvPr id="4710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ea typeface="+mn-ea"/>
                <a:cs typeface="+mn-cs"/>
              </a:defRPr>
            </a:lvl1pPr>
          </a:lstStyle>
          <a:p>
            <a:pPr>
              <a:defRPr/>
            </a:pPr>
            <a:endParaRPr lang="en-US"/>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FA975D28-D0E5-44BD-A2DA-30150CC3578A}" type="slidenum">
              <a:rPr lang="en-US" altLang="en-US"/>
              <a:pPr>
                <a:defRPr/>
              </a:pPr>
              <a:t>‹#›</a:t>
            </a:fld>
            <a:endParaRPr lang="en-US" altLang="en-US"/>
          </a:p>
        </p:txBody>
      </p:sp>
    </p:spTree>
    <p:extLst>
      <p:ext uri="{BB962C8B-B14F-4D97-AF65-F5344CB8AC3E}">
        <p14:creationId xmlns:p14="http://schemas.microsoft.com/office/powerpoint/2010/main" val="2362680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B0AB8D13-CA13-491B-B8F3-821DC5EB31F9}" type="slidenum">
              <a:rPr lang="en-US" altLang="en-US"/>
              <a:pPr eaLnBrk="1" hangingPunct="1">
                <a:spcBef>
                  <a:spcPct val="0"/>
                </a:spcBef>
              </a:pPr>
              <a:t>1</a:t>
            </a:fld>
            <a:endParaRPr lang="en-US" altLang="en-US"/>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EABA634-8511-4741-AA12-389DD5C037E4}" type="slidenum">
              <a:rPr lang="en-US" altLang="en-US"/>
              <a:pPr eaLnBrk="1" hangingPunct="1">
                <a:spcBef>
                  <a:spcPct val="0"/>
                </a:spcBef>
              </a:pPr>
              <a:t>11</a:t>
            </a:fld>
            <a:endParaRPr lang="en-US" altLang="en-US"/>
          </a:p>
        </p:txBody>
      </p:sp>
      <p:sp>
        <p:nvSpPr>
          <p:cNvPr id="57347" name="Rectangle 2"/>
          <p:cNvSpPr>
            <a:spLocks noRo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2A5F829-B99F-4776-929F-9262AA6D09DA}" type="slidenum">
              <a:rPr lang="en-US" altLang="en-US"/>
              <a:pPr eaLnBrk="1" hangingPunct="1">
                <a:spcBef>
                  <a:spcPct val="0"/>
                </a:spcBef>
              </a:pPr>
              <a:t>12</a:t>
            </a:fld>
            <a:endParaRPr lang="en-US" altLang="en-US"/>
          </a:p>
        </p:txBody>
      </p:sp>
      <p:sp>
        <p:nvSpPr>
          <p:cNvPr id="58371" name="Rectangle 2"/>
          <p:cNvSpPr>
            <a:spLocks noRo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AC25A23C-4DE8-44A7-9903-302AAA722BFD}" type="slidenum">
              <a:rPr lang="en-US" altLang="en-US"/>
              <a:pPr eaLnBrk="1" hangingPunct="1">
                <a:spcBef>
                  <a:spcPct val="0"/>
                </a:spcBef>
              </a:pPr>
              <a:t>13</a:t>
            </a:fld>
            <a:endParaRPr lang="en-US" altLang="en-US"/>
          </a:p>
        </p:txBody>
      </p:sp>
      <p:sp>
        <p:nvSpPr>
          <p:cNvPr id="59395" name="Rectangle 2"/>
          <p:cNvSpPr>
            <a:spLocks noRo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7B05D510-23CC-4DC9-9533-3335280C198D}" type="slidenum">
              <a:rPr lang="en-US" altLang="en-US"/>
              <a:pPr eaLnBrk="1" hangingPunct="1">
                <a:spcBef>
                  <a:spcPct val="0"/>
                </a:spcBef>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7622A24A-68F6-4366-AEA7-F7B8A2C28D72}" type="slidenum">
              <a:rPr lang="en-US" altLang="en-US"/>
              <a:pPr eaLnBrk="1" hangingPunct="1">
                <a:spcBef>
                  <a:spcPct val="0"/>
                </a:spcBef>
              </a:pPr>
              <a:t>15</a:t>
            </a:fld>
            <a:endParaRPr lang="en-US" altLang="en-US"/>
          </a:p>
        </p:txBody>
      </p:sp>
      <p:sp>
        <p:nvSpPr>
          <p:cNvPr id="61443" name="Rectangle 2"/>
          <p:cNvSpPr>
            <a:spLocks noRo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A4A020B2-30C6-4E38-9532-B4C6ECC9DB78}" type="slidenum">
              <a:rPr lang="en-US" altLang="en-US"/>
              <a:pPr eaLnBrk="1" hangingPunct="1">
                <a:spcBef>
                  <a:spcPct val="0"/>
                </a:spcBef>
              </a:pPr>
              <a:t>16</a:t>
            </a:fld>
            <a:endParaRPr lang="en-US" altLang="en-US"/>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3B0DF61F-7ADD-4315-8EF3-3001744146E7}" type="slidenum">
              <a:rPr lang="en-US" altLang="en-US"/>
              <a:pPr eaLnBrk="1" hangingPunct="1">
                <a:spcBef>
                  <a:spcPct val="0"/>
                </a:spcBef>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346722D2-11D7-4B83-800E-2FC728741F74}" type="slidenum">
              <a:rPr lang="en-US" altLang="en-US"/>
              <a:pPr eaLnBrk="1" hangingPunct="1">
                <a:spcBef>
                  <a:spcPct val="0"/>
                </a:spcBef>
              </a:pPr>
              <a:t>18</a:t>
            </a:fld>
            <a:endParaRPr lang="en-US" altLang="en-US"/>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1E9B10AF-369B-4C0B-96C0-D7D9D2C90857}" type="slidenum">
              <a:rPr lang="en-US" altLang="en-US"/>
              <a:pPr eaLnBrk="1" hangingPunct="1">
                <a:spcBef>
                  <a:spcPct val="0"/>
                </a:spcBef>
              </a:pPr>
              <a:t>19</a:t>
            </a:fld>
            <a:endParaRPr lang="en-US" altLang="en-US"/>
          </a:p>
        </p:txBody>
      </p:sp>
      <p:sp>
        <p:nvSpPr>
          <p:cNvPr id="65539" name="Rectangle 2"/>
          <p:cNvSpPr>
            <a:spLocks noRo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92ED0E3B-2ADF-4F6E-A423-0DDF97903403}" type="slidenum">
              <a:rPr lang="en-US" altLang="en-US"/>
              <a:pPr eaLnBrk="1" hangingPunct="1">
                <a:spcBef>
                  <a:spcPct val="0"/>
                </a:spcBef>
              </a:pPr>
              <a:t>21</a:t>
            </a:fld>
            <a:endParaRPr lang="en-US" altLang="en-US"/>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8ED09094-C11A-4FB3-8F4B-03165E627696}" type="slidenum">
              <a:rPr lang="en-US" altLang="en-US"/>
              <a:pPr eaLnBrk="1" hangingPunct="1">
                <a:spcBef>
                  <a:spcPct val="0"/>
                </a:spcBef>
              </a:pPr>
              <a:t>2</a:t>
            </a:fld>
            <a:endParaRPr lang="en-US" altLang="en-US"/>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81D60A0D-2FA7-4FE9-9B44-95B2D37C42FC}" type="slidenum">
              <a:rPr lang="en-US" altLang="en-US"/>
              <a:pPr eaLnBrk="1" hangingPunct="1">
                <a:spcBef>
                  <a:spcPct val="0"/>
                </a:spcBef>
              </a:pPr>
              <a:t>22</a:t>
            </a:fld>
            <a:endParaRPr lang="en-US" altLang="en-US"/>
          </a:p>
        </p:txBody>
      </p:sp>
      <p:sp>
        <p:nvSpPr>
          <p:cNvPr id="67587" name="Rectangle 2"/>
          <p:cNvSpPr>
            <a:spLocks noRo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7D16AE07-1C17-478C-947E-8844F8185E58}" type="slidenum">
              <a:rPr lang="en-US" altLang="en-US"/>
              <a:pPr eaLnBrk="1" hangingPunct="1">
                <a:spcBef>
                  <a:spcPct val="0"/>
                </a:spcBef>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4AF4084A-D6E1-459C-9FEA-6057BEFF0FF1}" type="slidenum">
              <a:rPr lang="en-US" altLang="en-US"/>
              <a:pPr eaLnBrk="1" hangingPunct="1">
                <a:spcBef>
                  <a:spcPct val="0"/>
                </a:spcBef>
              </a:pPr>
              <a:t>25</a:t>
            </a:fld>
            <a:endParaRPr lang="en-US" altLang="en-US"/>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80C72DA-B65E-47ED-BFE3-C63A5EBE1AA1}" type="slidenum">
              <a:rPr lang="en-US" altLang="en-US"/>
              <a:pPr eaLnBrk="1" hangingPunct="1">
                <a:spcBef>
                  <a:spcPct val="0"/>
                </a:spcBef>
              </a:pPr>
              <a:t>26</a:t>
            </a:fld>
            <a:endParaRPr lang="en-US" altLang="en-US"/>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8A4E7C9-1556-412B-8B89-42F40D6F91F3}" type="slidenum">
              <a:rPr lang="en-US" altLang="en-US"/>
              <a:pPr eaLnBrk="1" hangingPunct="1">
                <a:spcBef>
                  <a:spcPct val="0"/>
                </a:spcBef>
              </a:pPr>
              <a:t>27</a:t>
            </a:fld>
            <a:endParaRPr lang="en-US" altLang="en-US"/>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20168222-AE1F-43B0-A56E-F07628743B42}" type="slidenum">
              <a:rPr lang="en-US" altLang="en-US"/>
              <a:pPr eaLnBrk="1" hangingPunct="1">
                <a:spcBef>
                  <a:spcPct val="0"/>
                </a:spcBef>
              </a:pPr>
              <a:t>28</a:t>
            </a:fld>
            <a:endParaRPr lang="en-US" altLang="en-US"/>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AB2181D-4ACF-4BCD-91D0-9D900A7F6772}" type="slidenum">
              <a:rPr lang="en-US" altLang="en-US"/>
              <a:pPr eaLnBrk="1" hangingPunct="1">
                <a:spcBef>
                  <a:spcPct val="0"/>
                </a:spcBef>
              </a:pPr>
              <a:t>31</a:t>
            </a:fld>
            <a:endParaRPr lang="en-US" altLang="en-US"/>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89CA6E5-C6A5-4B6A-8076-597D1E3FD72E}" type="slidenum">
              <a:rPr lang="en-US" altLang="en-US"/>
              <a:pPr eaLnBrk="1" hangingPunct="1">
                <a:spcBef>
                  <a:spcPct val="0"/>
                </a:spcBef>
              </a:pPr>
              <a:t>32</a:t>
            </a:fld>
            <a:endParaRPr lang="en-US" altLang="en-US"/>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2C44CB6-DAC5-4293-9887-A6FCA1A36D43}" type="slidenum">
              <a:rPr lang="en-US" altLang="en-US"/>
              <a:pPr eaLnBrk="1" hangingPunct="1">
                <a:spcBef>
                  <a:spcPct val="0"/>
                </a:spcBef>
              </a:pPr>
              <a:t>33</a:t>
            </a:fld>
            <a:endParaRPr lang="en-US" altLang="en-US"/>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3382676C-EE77-4E4B-97F4-016B8F285D4A}" type="slidenum">
              <a:rPr lang="en-US" altLang="en-US"/>
              <a:pPr eaLnBrk="1" hangingPunct="1">
                <a:spcBef>
                  <a:spcPct val="0"/>
                </a:spcBef>
              </a:pPr>
              <a:t>34</a:t>
            </a:fld>
            <a:endParaRPr lang="en-US" altLang="en-US"/>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A83129C-0860-4A11-A518-85BEDD395872}" type="slidenum">
              <a:rPr lang="en-US" altLang="en-US"/>
              <a:pPr eaLnBrk="1" hangingPunct="1">
                <a:spcBef>
                  <a:spcPct val="0"/>
                </a:spcBef>
              </a:pPr>
              <a:t>3</a:t>
            </a:fld>
            <a:endParaRPr lang="en-US" altLang="en-US"/>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609B6428-4A89-409D-B952-442F0D090490}" type="slidenum">
              <a:rPr lang="en-US" altLang="en-US"/>
              <a:pPr eaLnBrk="1" hangingPunct="1">
                <a:spcBef>
                  <a:spcPct val="0"/>
                </a:spcBef>
              </a:pPr>
              <a:t>35</a:t>
            </a:fld>
            <a:endParaRPr lang="en-US" altLang="en-US"/>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80D76CF-E4E8-4C13-ACE9-C002D075E6EA}" type="slidenum">
              <a:rPr lang="en-US" altLang="en-US"/>
              <a:pPr eaLnBrk="1" hangingPunct="1">
                <a:spcBef>
                  <a:spcPct val="0"/>
                </a:spcBef>
              </a:pPr>
              <a:t>36</a:t>
            </a:fld>
            <a:endParaRPr lang="en-US" altLang="en-US"/>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27E45F3C-F624-4B57-AEA6-38979C955011}" type="slidenum">
              <a:rPr lang="en-US" altLang="en-US"/>
              <a:pPr eaLnBrk="1" hangingPunct="1">
                <a:spcBef>
                  <a:spcPct val="0"/>
                </a:spcBef>
              </a:pPr>
              <a:t>37</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a typeface="ＭＳ Ｐゴシック" pitchFamily="34" charset="-128"/>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97A887F-F02E-4D17-A65A-63B44D82E083}" type="slidenum">
              <a:rPr lang="en-US" altLang="en-US"/>
              <a:pPr eaLnBrk="1" hangingPunct="1">
                <a:spcBef>
                  <a:spcPct val="0"/>
                </a:spcBef>
              </a:pPr>
              <a:t>38</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BA051939-0C27-4468-A096-9DC798B85392}" type="slidenum">
              <a:rPr lang="en-US" altLang="en-US"/>
              <a:pPr eaLnBrk="1" hangingPunct="1">
                <a:spcBef>
                  <a:spcPct val="0"/>
                </a:spcBef>
              </a:pPr>
              <a:t>39</a:t>
            </a:fld>
            <a:endParaRPr lang="en-US" altLang="en-US"/>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5EF7B5D8-1EEB-4B64-8046-B387FB21D6D5}" type="slidenum">
              <a:rPr lang="en-US" altLang="en-US"/>
              <a:pPr eaLnBrk="1" hangingPunct="1">
                <a:spcBef>
                  <a:spcPct val="0"/>
                </a:spcBef>
              </a:pPr>
              <a:t>40</a:t>
            </a:fld>
            <a:endParaRPr lang="en-US" altLang="en-US"/>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0DEA64CE-6532-4DA3-BE9A-D6A6AB0F93E5}" type="slidenum">
              <a:rPr lang="en-US" altLang="en-US"/>
              <a:pPr eaLnBrk="1" hangingPunct="1">
                <a:spcBef>
                  <a:spcPct val="0"/>
                </a:spcBef>
              </a:pPr>
              <a:t>41</a:t>
            </a:fld>
            <a:endParaRPr lang="en-US" altLang="en-US"/>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A5F3FCD8-45E1-4621-A0E6-5F3A11CCF01B}" type="slidenum">
              <a:rPr lang="en-US" altLang="en-US"/>
              <a:pPr eaLnBrk="1" hangingPunct="1">
                <a:spcBef>
                  <a:spcPct val="0"/>
                </a:spcBef>
              </a:pPr>
              <a:t>42</a:t>
            </a:fld>
            <a:endParaRPr lang="en-US" altLang="en-US"/>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D231FD9-588F-4CB9-A2A0-E456AE85F3C6}" type="slidenum">
              <a:rPr lang="en-US" altLang="en-US"/>
              <a:pPr eaLnBrk="1" hangingPunct="1">
                <a:spcBef>
                  <a:spcPct val="0"/>
                </a:spcBef>
              </a:pPr>
              <a:t>43</a:t>
            </a:fld>
            <a:endParaRPr lang="en-US" altLang="en-US"/>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E45E8193-1E1F-48F5-89C5-AB1598BB67BE}" type="slidenum">
              <a:rPr lang="en-US" altLang="en-US"/>
              <a:pPr eaLnBrk="1" hangingPunct="1">
                <a:spcBef>
                  <a:spcPct val="0"/>
                </a:spcBef>
              </a:pPr>
              <a:t>4</a:t>
            </a:fld>
            <a:endParaRPr lang="en-US" altLang="en-US"/>
          </a:p>
        </p:txBody>
      </p:sp>
      <p:sp>
        <p:nvSpPr>
          <p:cNvPr id="51203" name="Rectangle 2"/>
          <p:cNvSpPr>
            <a:spLocks noRo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699D9E2-CA16-4D13-934E-705BF4D1E733}" type="slidenum">
              <a:rPr lang="en-US" altLang="en-US"/>
              <a:pPr eaLnBrk="1" hangingPunct="1">
                <a:spcBef>
                  <a:spcPct val="0"/>
                </a:spcBef>
              </a:pPr>
              <a:t>5</a:t>
            </a:fld>
            <a:endParaRPr lang="en-US" altLang="en-US"/>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CBAA00E9-4B61-408D-9D16-689671E5FE0D}" type="slidenum">
              <a:rPr lang="en-US" altLang="en-US"/>
              <a:pPr eaLnBrk="1" hangingPunct="1">
                <a:spcBef>
                  <a:spcPct val="0"/>
                </a:spcBef>
              </a:pPr>
              <a:t>6</a:t>
            </a:fld>
            <a:endParaRPr lang="en-US" altLang="en-US"/>
          </a:p>
        </p:txBody>
      </p:sp>
      <p:sp>
        <p:nvSpPr>
          <p:cNvPr id="53251" name="Rectangle 2"/>
          <p:cNvSpPr>
            <a:spLocks noRo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2CD7DB6D-404D-44F6-A8A5-1D91CE68807C}" type="slidenum">
              <a:rPr lang="en-US" altLang="en-US"/>
              <a:pPr eaLnBrk="1" hangingPunct="1">
                <a:spcBef>
                  <a:spcPct val="0"/>
                </a:spcBef>
              </a:pPr>
              <a:t>7</a:t>
            </a:fld>
            <a:endParaRPr lang="en-US" altLang="en-US"/>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76B4C43A-F42D-4FD1-803E-254B1B263BF3}" type="slidenum">
              <a:rPr lang="en-US" altLang="en-US"/>
              <a:pPr eaLnBrk="1" hangingPunct="1">
                <a:spcBef>
                  <a:spcPct val="0"/>
                </a:spcBef>
              </a:pPr>
              <a:t>8</a:t>
            </a:fld>
            <a:endParaRPr lang="en-US" altLang="en-US"/>
          </a:p>
        </p:txBody>
      </p:sp>
      <p:sp>
        <p:nvSpPr>
          <p:cNvPr id="55299" name="Rectangle 2"/>
          <p:cNvSpPr>
            <a:spLocks noRo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7DD802D8-9C56-4309-B216-7DD7455843B3}" type="slidenum">
              <a:rPr lang="en-US" altLang="en-US"/>
              <a:pPr eaLnBrk="1" hangingPunct="1">
                <a:spcBef>
                  <a:spcPct val="0"/>
                </a:spcBef>
              </a:pPr>
              <a:t>9</a:t>
            </a:fld>
            <a:endParaRPr lang="en-US" altLang="en-US"/>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2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51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smtClean="0"/>
            </a:lvl1pPr>
          </a:lstStyle>
          <a:p>
            <a:pPr>
              <a:defRPr/>
            </a:pPr>
            <a:fld id="{FF91A33B-8EBA-4C7C-83A8-1B3798D95A42}" type="slidenum">
              <a:rPr lang="en-US" altLang="en-US"/>
              <a:pPr>
                <a:defRPr/>
              </a:pPr>
              <a:t>‹#›</a:t>
            </a:fld>
            <a:endParaRPr lang="en-US" altLang="en-US"/>
          </a:p>
        </p:txBody>
      </p:sp>
    </p:spTree>
    <p:extLst>
      <p:ext uri="{BB962C8B-B14F-4D97-AF65-F5344CB8AC3E}">
        <p14:creationId xmlns:p14="http://schemas.microsoft.com/office/powerpoint/2010/main" val="4009625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DBA4FE-0EBF-4F0A-92BB-37AE37D8F267}" type="slidenum">
              <a:rPr lang="en-US" altLang="en-US"/>
              <a:pPr>
                <a:defRPr/>
              </a:pPr>
              <a:t>‹#›</a:t>
            </a:fld>
            <a:endParaRPr lang="en-US" altLang="en-US"/>
          </a:p>
        </p:txBody>
      </p:sp>
    </p:spTree>
    <p:extLst>
      <p:ext uri="{BB962C8B-B14F-4D97-AF65-F5344CB8AC3E}">
        <p14:creationId xmlns:p14="http://schemas.microsoft.com/office/powerpoint/2010/main" val="84031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BEF50B-BEC8-4EBA-BAB2-327AE2597855}" type="slidenum">
              <a:rPr lang="en-US" altLang="en-US"/>
              <a:pPr>
                <a:defRPr/>
              </a:pPr>
              <a:t>‹#›</a:t>
            </a:fld>
            <a:endParaRPr lang="en-US" altLang="en-US"/>
          </a:p>
        </p:txBody>
      </p:sp>
    </p:spTree>
    <p:extLst>
      <p:ext uri="{BB962C8B-B14F-4D97-AF65-F5344CB8AC3E}">
        <p14:creationId xmlns:p14="http://schemas.microsoft.com/office/powerpoint/2010/main" val="248393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CE5C1E-05CD-470B-B15D-5CE492882ECA}" type="slidenum">
              <a:rPr lang="en-US" altLang="en-US"/>
              <a:pPr>
                <a:defRPr/>
              </a:pPr>
              <a:t>‹#›</a:t>
            </a:fld>
            <a:endParaRPr lang="en-US" altLang="en-US"/>
          </a:p>
        </p:txBody>
      </p:sp>
    </p:spTree>
    <p:extLst>
      <p:ext uri="{BB962C8B-B14F-4D97-AF65-F5344CB8AC3E}">
        <p14:creationId xmlns:p14="http://schemas.microsoft.com/office/powerpoint/2010/main" val="1881941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B28E161-358B-4EC1-93D3-0A21218EFC57}" type="slidenum">
              <a:rPr lang="en-US" altLang="en-US"/>
              <a:pPr>
                <a:defRPr/>
              </a:pPr>
              <a:t>‹#›</a:t>
            </a:fld>
            <a:endParaRPr lang="en-US" altLang="en-US"/>
          </a:p>
        </p:txBody>
      </p:sp>
    </p:spTree>
    <p:extLst>
      <p:ext uri="{BB962C8B-B14F-4D97-AF65-F5344CB8AC3E}">
        <p14:creationId xmlns:p14="http://schemas.microsoft.com/office/powerpoint/2010/main" val="23170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718BBA5-6BCB-4AF7-9ECB-981C76FB52D6}" type="slidenum">
              <a:rPr lang="en-US" altLang="en-US"/>
              <a:pPr>
                <a:defRPr/>
              </a:pPr>
              <a:t>‹#›</a:t>
            </a:fld>
            <a:endParaRPr lang="en-US" altLang="en-US"/>
          </a:p>
        </p:txBody>
      </p:sp>
    </p:spTree>
    <p:extLst>
      <p:ext uri="{BB962C8B-B14F-4D97-AF65-F5344CB8AC3E}">
        <p14:creationId xmlns:p14="http://schemas.microsoft.com/office/powerpoint/2010/main" val="251752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827419A-E07B-4433-A770-3A10D7F2907F}" type="slidenum">
              <a:rPr lang="en-US" altLang="en-US"/>
              <a:pPr>
                <a:defRPr/>
              </a:pPr>
              <a:t>‹#›</a:t>
            </a:fld>
            <a:endParaRPr lang="en-US" altLang="en-US"/>
          </a:p>
        </p:txBody>
      </p:sp>
    </p:spTree>
    <p:extLst>
      <p:ext uri="{BB962C8B-B14F-4D97-AF65-F5344CB8AC3E}">
        <p14:creationId xmlns:p14="http://schemas.microsoft.com/office/powerpoint/2010/main" val="426814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ADEAE879-2383-4C0F-816E-622EAFDA9C5D}" type="slidenum">
              <a:rPr lang="en-US" altLang="en-US"/>
              <a:pPr>
                <a:defRPr/>
              </a:pPr>
              <a:t>‹#›</a:t>
            </a:fld>
            <a:endParaRPr lang="en-US" altLang="en-US"/>
          </a:p>
        </p:txBody>
      </p:sp>
    </p:spTree>
    <p:extLst>
      <p:ext uri="{BB962C8B-B14F-4D97-AF65-F5344CB8AC3E}">
        <p14:creationId xmlns:p14="http://schemas.microsoft.com/office/powerpoint/2010/main" val="353225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0604AFB-652F-44B7-A290-44ECF619CF8F}" type="slidenum">
              <a:rPr lang="en-US" altLang="en-US"/>
              <a:pPr>
                <a:defRPr/>
              </a:pPr>
              <a:t>‹#›</a:t>
            </a:fld>
            <a:endParaRPr lang="en-US" altLang="en-US"/>
          </a:p>
        </p:txBody>
      </p:sp>
    </p:spTree>
    <p:extLst>
      <p:ext uri="{BB962C8B-B14F-4D97-AF65-F5344CB8AC3E}">
        <p14:creationId xmlns:p14="http://schemas.microsoft.com/office/powerpoint/2010/main" val="288927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5C588C0-5077-4585-AF00-A5B5BDCA8B2D}" type="slidenum">
              <a:rPr lang="en-US" altLang="en-US"/>
              <a:pPr>
                <a:defRPr/>
              </a:pPr>
              <a:t>‹#›</a:t>
            </a:fld>
            <a:endParaRPr lang="en-US" altLang="en-US"/>
          </a:p>
        </p:txBody>
      </p:sp>
    </p:spTree>
    <p:extLst>
      <p:ext uri="{BB962C8B-B14F-4D97-AF65-F5344CB8AC3E}">
        <p14:creationId xmlns:p14="http://schemas.microsoft.com/office/powerpoint/2010/main" val="2438068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57C6529-9D54-4C51-8CF8-F55D50FA4111}" type="slidenum">
              <a:rPr lang="en-US" altLang="en-US"/>
              <a:pPr>
                <a:defRPr/>
              </a:pPr>
              <a:t>‹#›</a:t>
            </a:fld>
            <a:endParaRPr lang="en-US" altLang="en-US"/>
          </a:p>
        </p:txBody>
      </p:sp>
    </p:spTree>
    <p:extLst>
      <p:ext uri="{BB962C8B-B14F-4D97-AF65-F5344CB8AC3E}">
        <p14:creationId xmlns:p14="http://schemas.microsoft.com/office/powerpoint/2010/main" val="17790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C77C57-C780-4001-9BE7-3A52B04918A5}" type="slidenum">
              <a:rPr lang="en-US" altLang="en-US"/>
              <a:pPr>
                <a:defRPr/>
              </a:pPr>
              <a:t>‹#›</a:t>
            </a:fld>
            <a:endParaRPr lang="en-US" altLang="en-US"/>
          </a:p>
        </p:txBody>
      </p:sp>
    </p:spTree>
    <p:extLst>
      <p:ext uri="{BB962C8B-B14F-4D97-AF65-F5344CB8AC3E}">
        <p14:creationId xmlns:p14="http://schemas.microsoft.com/office/powerpoint/2010/main" val="369717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mj-lt"/>
                <a:ea typeface="+mn-ea"/>
                <a:cs typeface="+mn-cs"/>
              </a:defRPr>
            </a:lvl1pPr>
          </a:lstStyle>
          <a:p>
            <a:pPr>
              <a:defRPr/>
            </a:pPr>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latin typeface="+mj-lt"/>
                <a:ea typeface="+mn-ea"/>
                <a:cs typeface="+mn-cs"/>
              </a:defRPr>
            </a:lvl1pPr>
          </a:lstStyle>
          <a:p>
            <a:pPr>
              <a:defRPr/>
            </a:pPr>
            <a:endParaRPr lang="en-US" altLang="en-US"/>
          </a:p>
        </p:txBody>
      </p:sp>
      <p:sp>
        <p:nvSpPr>
          <p:cNvPr id="41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Garamond" pitchFamily="18" charset="0"/>
              </a:defRPr>
            </a:lvl1pPr>
          </a:lstStyle>
          <a:p>
            <a:pPr>
              <a:defRPr/>
            </a:pPr>
            <a:fld id="{F8170823-4E83-46F8-85A5-939256440CA5}" type="slidenum">
              <a:rPr lang="en-US" altLang="en-US"/>
              <a:pPr>
                <a:defRPr/>
              </a:pPr>
              <a:t>‹#›</a:t>
            </a:fld>
            <a:endParaRPr lang="en-US" altLang="en-US"/>
          </a:p>
        </p:txBody>
      </p:sp>
      <p:sp>
        <p:nvSpPr>
          <p:cNvPr id="1031"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04"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uJDhS4oUm0M"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6.jpe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04800"/>
            <a:ext cx="3773488"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7" descr="f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85800"/>
            <a:ext cx="27193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8"/>
          <p:cNvSpPr txBox="1">
            <a:spLocks noChangeArrowheads="1"/>
          </p:cNvSpPr>
          <p:nvPr/>
        </p:nvSpPr>
        <p:spPr bwMode="auto">
          <a:xfrm>
            <a:off x="2286000" y="35052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Gerald Ford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57400"/>
            <a:ext cx="50117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21336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533400"/>
            <a:ext cx="32686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4"/>
          <p:cNvSpPr txBox="1">
            <a:spLocks noChangeArrowheads="1"/>
          </p:cNvSpPr>
          <p:nvPr/>
        </p:nvSpPr>
        <p:spPr bwMode="auto">
          <a:xfrm>
            <a:off x="1676400" y="4953000"/>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en-US" sz="1800"/>
              <a:t>Proposition 13 (1978) cut real estate taxes and dramatically curtailed the state’s taxation powers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ea typeface="ＭＳ Ｐゴシック" pitchFamily="34" charset="-128"/>
              </a:rPr>
              <a:t>Equal rights amendment, second try:</a:t>
            </a:r>
          </a:p>
        </p:txBody>
      </p:sp>
      <p:sp>
        <p:nvSpPr>
          <p:cNvPr id="13315" name="Rectangle 3"/>
          <p:cNvSpPr>
            <a:spLocks noGrp="1" noChangeArrowheads="1"/>
          </p:cNvSpPr>
          <p:nvPr>
            <p:ph type="body" idx="1"/>
          </p:nvPr>
        </p:nvSpPr>
        <p:spPr>
          <a:xfrm>
            <a:off x="304800" y="1600200"/>
            <a:ext cx="4572000" cy="4530725"/>
          </a:xfrm>
        </p:spPr>
        <p:txBody>
          <a:bodyPr/>
          <a:lstStyle/>
          <a:p>
            <a:pPr algn="r" eaLnBrk="1" hangingPunct="1">
              <a:lnSpc>
                <a:spcPct val="90000"/>
              </a:lnSpc>
            </a:pPr>
            <a:r>
              <a:rPr lang="en-US" altLang="en-US" sz="3600" smtClean="0">
                <a:ea typeface="ＭＳ Ｐゴシック" pitchFamily="34" charset="-128"/>
              </a:rPr>
              <a:t>"Equality of rights under the law shall not be denied or abridged by the United States or by any state on account of sex.” </a:t>
            </a: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66800"/>
            <a:ext cx="3348038"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33400"/>
            <a:ext cx="26670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9"/>
          <p:cNvSpPr txBox="1">
            <a:spLocks noChangeArrowheads="1"/>
          </p:cNvSpPr>
          <p:nvPr/>
        </p:nvSpPr>
        <p:spPr bwMode="auto">
          <a:xfrm>
            <a:off x="1066800" y="28194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Phyllis Schlafly</a:t>
            </a:r>
          </a:p>
        </p:txBody>
      </p:sp>
      <p:pic>
        <p:nvPicPr>
          <p:cNvPr id="706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619125"/>
            <a:ext cx="27686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descr="Anti-Abor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276600"/>
            <a:ext cx="36576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 Box 11"/>
          <p:cNvSpPr txBox="1">
            <a:spLocks noChangeArrowheads="1"/>
          </p:cNvSpPr>
          <p:nvPr/>
        </p:nvSpPr>
        <p:spPr bwMode="auto">
          <a:xfrm>
            <a:off x="6019800" y="1371600"/>
            <a:ext cx="3124200" cy="414972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2800"/>
              <a:t>1976: Congress bans Medicare from funding abortions</a:t>
            </a:r>
          </a:p>
          <a:p>
            <a:pPr eaLnBrk="1" hangingPunct="1">
              <a:spcBef>
                <a:spcPct val="50000"/>
              </a:spcBef>
              <a:buClrTx/>
              <a:buSzTx/>
              <a:buFontTx/>
              <a:buNone/>
            </a:pPr>
            <a:r>
              <a:rPr lang="en-US" altLang="en-US" sz="2800"/>
              <a:t>1978: Military personal health benefits cannot be used for abortion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dissolve">
                                      <p:cBhvr>
                                        <p:cTn id="7" dur="500"/>
                                        <p:tgtEl>
                                          <p:spTgt spid="70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mph" presetSubtype="0" fill="hold" nodeType="clickEffect">
                                  <p:stCondLst>
                                    <p:cond delay="0"/>
                                  </p:stCondLst>
                                  <p:childTnLst>
                                    <p:animScale>
                                      <p:cBhvr>
                                        <p:cTn id="11" dur="2000" fill="hold"/>
                                        <p:tgtEl>
                                          <p:spTgt spid="70666"/>
                                        </p:tgtEl>
                                      </p:cBhvr>
                                      <p:by x="150000" y="150000"/>
                                    </p:animScale>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70661"/>
                                        </p:tgtEl>
                                        <p:attrNameLst>
                                          <p:attrName>style.visibility</p:attrName>
                                        </p:attrNameLst>
                                      </p:cBhvr>
                                      <p:to>
                                        <p:strVal val="visible"/>
                                      </p:to>
                                    </p:set>
                                    <p:animEffect transition="in" filter="dissolve">
                                      <p:cBhvr>
                                        <p:cTn id="16" dur="500"/>
                                        <p:tgtEl>
                                          <p:spTgt spid="7066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0667"/>
                                        </p:tgtEl>
                                        <p:attrNameLst>
                                          <p:attrName>style.visibility</p:attrName>
                                        </p:attrNameLst>
                                      </p:cBhvr>
                                      <p:to>
                                        <p:strVal val="visible"/>
                                      </p:to>
                                    </p:set>
                                    <p:animEffect transition="in" filter="dissolve">
                                      <p:cBhvr>
                                        <p:cTn id="19" dur="500"/>
                                        <p:tgtEl>
                                          <p:spTgt spid="70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Bost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44738"/>
            <a:ext cx="39909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americana_02_b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685800"/>
            <a:ext cx="47244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8"/>
          <p:cNvSpPr txBox="1">
            <a:spLocks noChangeArrowheads="1"/>
          </p:cNvSpPr>
          <p:nvPr/>
        </p:nvSpPr>
        <p:spPr bwMode="auto">
          <a:xfrm>
            <a:off x="838200" y="4114800"/>
            <a:ext cx="2362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White Bostonians riot against busing in Boston, 1974</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143000"/>
            <a:ext cx="34004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667000"/>
            <a:ext cx="1905000"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6"/>
          <p:cNvSpPr>
            <a:spLocks noGrp="1" noChangeArrowheads="1"/>
          </p:cNvSpPr>
          <p:nvPr>
            <p:ph type="title"/>
          </p:nvPr>
        </p:nvSpPr>
        <p:spPr/>
        <p:txBody>
          <a:bodyPr/>
          <a:lstStyle/>
          <a:p>
            <a:pPr eaLnBrk="1" hangingPunct="1"/>
            <a:r>
              <a:rPr lang="en-US" altLang="en-US" smtClean="0">
                <a:ea typeface="ＭＳ Ｐゴシック" pitchFamily="34" charset="-128"/>
              </a:rPr>
              <a:t>Bakke v. UC Davis, 1978</a:t>
            </a:r>
          </a:p>
        </p:txBody>
      </p:sp>
      <p:sp>
        <p:nvSpPr>
          <p:cNvPr id="16389" name="Rectangle 7"/>
          <p:cNvSpPr>
            <a:spLocks noGrp="1" noChangeArrowheads="1"/>
          </p:cNvSpPr>
          <p:nvPr>
            <p:ph type="body" idx="1"/>
          </p:nvPr>
        </p:nvSpPr>
        <p:spPr>
          <a:xfrm>
            <a:off x="457200" y="1600200"/>
            <a:ext cx="3733800" cy="4530725"/>
          </a:xfrm>
        </p:spPr>
        <p:txBody>
          <a:bodyPr/>
          <a:lstStyle/>
          <a:p>
            <a:pPr eaLnBrk="1" hangingPunct="1"/>
            <a:r>
              <a:rPr lang="en-US" altLang="en-US" smtClean="0">
                <a:ea typeface="ＭＳ Ｐゴシック" pitchFamily="34" charset="-128"/>
              </a:rPr>
              <a:t>Supreme Court says that schools can consider race as a factor in admissions, but they cannot establish quotas.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Faraka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44005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7" descr="reb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33400"/>
            <a:ext cx="33337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9" descr="Swaggart holding 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362200"/>
            <a:ext cx="24495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1" descr="b58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362200"/>
            <a:ext cx="25812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5213" y="2514600"/>
            <a:ext cx="1714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3"/>
          <p:cNvSpPr txBox="1">
            <a:spLocks noChangeArrowheads="1"/>
          </p:cNvSpPr>
          <p:nvPr/>
        </p:nvSpPr>
        <p:spPr bwMode="auto">
          <a:xfrm>
            <a:off x="5791200" y="4557713"/>
            <a:ext cx="3048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400"/>
              <a:t>From upper left around to lower left: Louis Farrakhan, Pentecostal church ceremony, Menachem Scheerson, Jerry Falwell, Jim and Tammy Bakker, Jimmy Swaggart</a:t>
            </a:r>
          </a:p>
        </p:txBody>
      </p:sp>
      <p:pic>
        <p:nvPicPr>
          <p:cNvPr id="17416"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76200"/>
            <a:ext cx="3016250"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emocracy_salvador_victim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10000"/>
            <a:ext cx="319087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p:txBody>
          <a:bodyPr/>
          <a:lstStyle/>
          <a:p>
            <a:pPr eaLnBrk="1" hangingPunct="1"/>
            <a:r>
              <a:rPr lang="en-US" altLang="en-US" smtClean="0">
                <a:ea typeface="ＭＳ Ｐゴシック" pitchFamily="34" charset="-128"/>
              </a:rPr>
              <a:t>Carter’</a:t>
            </a:r>
            <a:r>
              <a:rPr lang="en-US" altLang="ja-JP" smtClean="0">
                <a:ea typeface="ＭＳ Ｐゴシック" pitchFamily="34" charset="-128"/>
              </a:rPr>
              <a:t>s “human rights” policy</a:t>
            </a:r>
            <a:endParaRPr lang="en-US" altLang="en-US" smtClean="0">
              <a:ea typeface="ＭＳ Ｐゴシック" pitchFamily="34" charset="-128"/>
            </a:endParaRPr>
          </a:p>
        </p:txBody>
      </p:sp>
      <p:sp>
        <p:nvSpPr>
          <p:cNvPr id="18436" name="Text Box 4"/>
          <p:cNvSpPr txBox="1">
            <a:spLocks noChangeArrowheads="1"/>
          </p:cNvSpPr>
          <p:nvPr/>
        </p:nvSpPr>
        <p:spPr bwMode="auto">
          <a:xfrm>
            <a:off x="1600200" y="3886200"/>
            <a:ext cx="3124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Students confronting Soviet troops in Czechosloakia; the Death Squad fields of El Playa and El Salvador</a:t>
            </a:r>
            <a:r>
              <a:rPr lang="ja-JP" altLang="en-US" sz="1800"/>
              <a:t>’</a:t>
            </a:r>
            <a:r>
              <a:rPr lang="en-US" altLang="ja-JP" sz="1800"/>
              <a:t>s assassinated Archbishop Oscar Romero</a:t>
            </a:r>
            <a:endParaRPr lang="en-US" altLang="en-US" sz="1800"/>
          </a:p>
        </p:txBody>
      </p:sp>
      <p:pic>
        <p:nvPicPr>
          <p:cNvPr id="18437" name="Picture 5"/>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953000" y="1143000"/>
            <a:ext cx="1600200" cy="3087688"/>
          </a:xfrm>
          <a:noFill/>
        </p:spPr>
      </p:pic>
      <p:pic>
        <p:nvPicPr>
          <p:cNvPr id="18438" name="Picture 7" descr="http://www.document.no/2008/08/11/prague68-thumb-424x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4478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ea typeface="ＭＳ Ｐゴシック" pitchFamily="34" charset="-128"/>
              </a:rPr>
              <a:t>The Carter Doctrine, 1980</a:t>
            </a:r>
          </a:p>
        </p:txBody>
      </p:sp>
      <p:sp>
        <p:nvSpPr>
          <p:cNvPr id="19459" name="Rectangle 4"/>
          <p:cNvSpPr>
            <a:spLocks noGrp="1" noChangeArrowheads="1"/>
          </p:cNvSpPr>
          <p:nvPr>
            <p:ph type="body" idx="1"/>
          </p:nvPr>
        </p:nvSpPr>
        <p:spPr>
          <a:xfrm>
            <a:off x="762000" y="1336675"/>
            <a:ext cx="4572000" cy="4530725"/>
          </a:xfrm>
        </p:spPr>
        <p:txBody>
          <a:bodyPr/>
          <a:lstStyle/>
          <a:p>
            <a:pPr eaLnBrk="1" hangingPunct="1">
              <a:lnSpc>
                <a:spcPct val="90000"/>
              </a:lnSpc>
            </a:pPr>
            <a:r>
              <a:rPr lang="ja-JP" altLang="en-US" sz="2600" smtClean="0">
                <a:ea typeface="ＭＳ Ｐゴシック" pitchFamily="34" charset="-128"/>
              </a:rPr>
              <a:t>“</a:t>
            </a:r>
            <a:r>
              <a:rPr lang="en-US" altLang="ja-JP" sz="2600" smtClean="0">
                <a:ea typeface="ＭＳ Ｐゴシック" pitchFamily="34" charset="-128"/>
              </a:rPr>
              <a:t>Let our position be absolutely clear: An attempt by any outside force to gain control of the Persian Gulf region will be regarded as an assault on the vital interests of the United States of America, and such an assault will be repelled by any means necessary, including military force. </a:t>
            </a:r>
            <a:r>
              <a:rPr lang="ja-JP" altLang="en-US" sz="2600" smtClean="0">
                <a:ea typeface="ＭＳ Ｐゴシック" pitchFamily="34" charset="-128"/>
              </a:rPr>
              <a:t>“</a:t>
            </a:r>
            <a:endParaRPr lang="en-US" altLang="en-US" sz="2600" smtClean="0">
              <a:ea typeface="ＭＳ Ｐゴシック" pitchFamily="34" charset="-128"/>
            </a:endParaRP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95400"/>
            <a:ext cx="2963863"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6"/>
          <p:cNvSpPr txBox="1">
            <a:spLocks noChangeArrowheads="1"/>
          </p:cNvSpPr>
          <p:nvPr/>
        </p:nvSpPr>
        <p:spPr bwMode="auto">
          <a:xfrm>
            <a:off x="5410200" y="553085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Soviet Union invades Afghanistan in 1979</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h38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1981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descr="ir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295400"/>
            <a:ext cx="280035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8"/>
          <p:cNvSpPr txBox="1">
            <a:spLocks noChangeArrowheads="1"/>
          </p:cNvSpPr>
          <p:nvPr/>
        </p:nvSpPr>
        <p:spPr bwMode="auto">
          <a:xfrm>
            <a:off x="2590800" y="700088"/>
            <a:ext cx="3810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algn="ctr" eaLnBrk="1" hangingPunct="1">
              <a:spcBef>
                <a:spcPct val="50000"/>
              </a:spcBef>
              <a:buClrTx/>
              <a:buSzTx/>
              <a:buFontTx/>
              <a:buNone/>
            </a:pPr>
            <a:r>
              <a:rPr lang="en-US" altLang="en-US" sz="1800"/>
              <a:t>Revolution in Iran, 1979</a:t>
            </a:r>
          </a:p>
        </p:txBody>
      </p:sp>
      <p:sp>
        <p:nvSpPr>
          <p:cNvPr id="20485" name="Text Box 9"/>
          <p:cNvSpPr txBox="1">
            <a:spLocks noChangeArrowheads="1"/>
          </p:cNvSpPr>
          <p:nvPr/>
        </p:nvSpPr>
        <p:spPr bwMode="auto">
          <a:xfrm>
            <a:off x="533400" y="4572000"/>
            <a:ext cx="2819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Left to right: The Shah of Iran, overthrown by Ayatollah Ruhollah Khomeini; a U.S. embassy hostage show by Iranian captors, 1979 </a:t>
            </a:r>
          </a:p>
        </p:txBody>
      </p:sp>
      <p:pic>
        <p:nvPicPr>
          <p:cNvPr id="737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2150" y="1676400"/>
            <a:ext cx="291465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dissolve">
                                      <p:cBhvr>
                                        <p:cTn id="7" dur="500"/>
                                        <p:tgtEl>
                                          <p:spTgt spid="73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8"/>
                                        </p:tgtEl>
                                        <p:attrNameLst>
                                          <p:attrName>style.visibility</p:attrName>
                                        </p:attrNameLst>
                                      </p:cBhvr>
                                      <p:to>
                                        <p:strVal val="visible"/>
                                      </p:to>
                                    </p:set>
                                    <p:animEffect transition="in" filter="dissolve">
                                      <p:cBhvr>
                                        <p:cTn id="12" dur="500"/>
                                        <p:tgtEl>
                                          <p:spTgt spid="7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09600"/>
            <a:ext cx="344646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ontent Placeholder 5"/>
          <p:cNvSpPr>
            <a:spLocks noGrp="1"/>
          </p:cNvSpPr>
          <p:nvPr>
            <p:ph idx="1"/>
          </p:nvPr>
        </p:nvSpPr>
        <p:spPr>
          <a:xfrm>
            <a:off x="4800600" y="1066800"/>
            <a:ext cx="3886200" cy="4530725"/>
          </a:xfrm>
        </p:spPr>
        <p:txBody>
          <a:bodyPr/>
          <a:lstStyle/>
          <a:p>
            <a:r>
              <a:rPr lang="en-US" altLang="en-US" smtClean="0">
                <a:ea typeface="ＭＳ Ｐゴシック" pitchFamily="34" charset="-128"/>
              </a:rPr>
              <a:t>Election of 1980</a:t>
            </a:r>
          </a:p>
          <a:p>
            <a:pPr lvl="1"/>
            <a:r>
              <a:rPr lang="en-US" altLang="en-US" smtClean="0">
                <a:ea typeface="ＭＳ Ｐゴシック" pitchFamily="34" charset="-128"/>
              </a:rPr>
              <a:t>Ronald Reagan: %50.7</a:t>
            </a:r>
          </a:p>
          <a:p>
            <a:pPr lvl="1"/>
            <a:r>
              <a:rPr lang="en-US" altLang="en-US" smtClean="0">
                <a:ea typeface="ＭＳ Ｐゴシック" pitchFamily="34" charset="-128"/>
              </a:rPr>
              <a:t>Jimmy Carter:  %41.0</a:t>
            </a:r>
          </a:p>
          <a:p>
            <a:pPr lvl="1"/>
            <a:r>
              <a:rPr lang="en-US" altLang="en-US" smtClean="0">
                <a:ea typeface="ＭＳ Ｐゴシック" pitchFamily="34" charset="-128"/>
              </a:rPr>
              <a:t>John Anderson: %6.6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pPr eaLnBrk="1" hangingPunct="1"/>
            <a:r>
              <a:rPr lang="en-US" altLang="en-US" smtClean="0">
                <a:ea typeface="ＭＳ Ｐゴシック" pitchFamily="34" charset="-128"/>
              </a:rPr>
              <a:t>Nixon</a:t>
            </a:r>
            <a:r>
              <a:rPr lang="ja-JP" altLang="en-US" smtClean="0">
                <a:ea typeface="ＭＳ Ｐゴシック" pitchFamily="34" charset="-128"/>
              </a:rPr>
              <a:t>’</a:t>
            </a:r>
            <a:r>
              <a:rPr lang="en-US" altLang="ja-JP" smtClean="0">
                <a:ea typeface="ＭＳ Ｐゴシック" pitchFamily="34" charset="-128"/>
              </a:rPr>
              <a:t>s domestic record</a:t>
            </a:r>
            <a:endParaRPr lang="en-US" altLang="en-US" smtClean="0">
              <a:ea typeface="ＭＳ Ｐゴシック" pitchFamily="34" charset="-128"/>
            </a:endParaRPr>
          </a:p>
        </p:txBody>
      </p:sp>
      <p:sp>
        <p:nvSpPr>
          <p:cNvPr id="4099" name="Rectangle 5"/>
          <p:cNvSpPr>
            <a:spLocks noGrp="1" noChangeArrowheads="1"/>
          </p:cNvSpPr>
          <p:nvPr>
            <p:ph type="body" idx="1"/>
          </p:nvPr>
        </p:nvSpPr>
        <p:spPr>
          <a:xfrm>
            <a:off x="762000" y="1066800"/>
            <a:ext cx="4191000" cy="4648200"/>
          </a:xfrm>
        </p:spPr>
        <p:txBody>
          <a:bodyPr/>
          <a:lstStyle/>
          <a:p>
            <a:pPr algn="r" eaLnBrk="1" hangingPunct="1">
              <a:lnSpc>
                <a:spcPct val="90000"/>
              </a:lnSpc>
            </a:pPr>
            <a:r>
              <a:rPr lang="en-US" altLang="en-US" sz="2400" smtClean="0">
                <a:ea typeface="ＭＳ Ｐゴシック" pitchFamily="34" charset="-128"/>
              </a:rPr>
              <a:t>Increased spending on social security</a:t>
            </a:r>
          </a:p>
          <a:p>
            <a:pPr algn="r" eaLnBrk="1" hangingPunct="1">
              <a:lnSpc>
                <a:spcPct val="90000"/>
              </a:lnSpc>
            </a:pPr>
            <a:r>
              <a:rPr lang="en-US" altLang="en-US" sz="2400" smtClean="0">
                <a:ea typeface="ＭＳ Ｐゴシック" pitchFamily="34" charset="-128"/>
              </a:rPr>
              <a:t>Increased spending on Medicare and Medicaid</a:t>
            </a:r>
          </a:p>
          <a:p>
            <a:pPr algn="r" eaLnBrk="1" hangingPunct="1">
              <a:lnSpc>
                <a:spcPct val="90000"/>
              </a:lnSpc>
            </a:pPr>
            <a:r>
              <a:rPr lang="en-US" altLang="en-US" sz="2400" smtClean="0">
                <a:ea typeface="ＭＳ Ｐゴシック" pitchFamily="34" charset="-128"/>
              </a:rPr>
              <a:t>Signed Clean Air Act in 1970</a:t>
            </a:r>
          </a:p>
          <a:p>
            <a:pPr algn="r" eaLnBrk="1" hangingPunct="1">
              <a:lnSpc>
                <a:spcPct val="90000"/>
              </a:lnSpc>
            </a:pPr>
            <a:r>
              <a:rPr lang="en-US" altLang="en-US" sz="2400" smtClean="0">
                <a:ea typeface="ＭＳ Ｐゴシック" pitchFamily="34" charset="-128"/>
              </a:rPr>
              <a:t>Created Occupational Safety and Health Administration (OSHA), 1971</a:t>
            </a:r>
          </a:p>
          <a:p>
            <a:pPr algn="r" eaLnBrk="1" hangingPunct="1">
              <a:lnSpc>
                <a:spcPct val="90000"/>
              </a:lnSpc>
            </a:pPr>
            <a:r>
              <a:rPr lang="en-US" altLang="en-US" sz="2400" smtClean="0">
                <a:ea typeface="ＭＳ Ｐゴシック" pitchFamily="34" charset="-128"/>
              </a:rPr>
              <a:t>Created Environmental Protection Agency in 1972</a:t>
            </a:r>
          </a:p>
          <a:p>
            <a:pPr algn="r" eaLnBrk="1" hangingPunct="1">
              <a:lnSpc>
                <a:spcPct val="90000"/>
              </a:lnSpc>
            </a:pPr>
            <a:r>
              <a:rPr lang="en-US" altLang="en-US" sz="2400" smtClean="0">
                <a:ea typeface="ＭＳ Ｐゴシック" pitchFamily="34" charset="-128"/>
              </a:rPr>
              <a:t>Supported Affirmative Action</a:t>
            </a:r>
          </a:p>
          <a:p>
            <a:pPr algn="r" eaLnBrk="1" hangingPunct="1">
              <a:lnSpc>
                <a:spcPct val="90000"/>
              </a:lnSpc>
            </a:pPr>
            <a:endParaRPr lang="en-US" altLang="en-US" sz="2400" smtClean="0">
              <a:ea typeface="ＭＳ Ｐゴシック" pitchFamily="34" charset="-128"/>
            </a:endParaRPr>
          </a:p>
        </p:txBody>
      </p:sp>
      <p:pic>
        <p:nvPicPr>
          <p:cNvPr id="410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76400"/>
            <a:ext cx="34099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10"/>
          <p:cNvSpPr txBox="1">
            <a:spLocks noChangeArrowheads="1"/>
          </p:cNvSpPr>
          <p:nvPr/>
        </p:nvSpPr>
        <p:spPr bwMode="auto">
          <a:xfrm>
            <a:off x="5562600" y="5043488"/>
            <a:ext cx="2667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Nixon as cool guy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69850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667000"/>
            <a:ext cx="2709863"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7" descr="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981200"/>
            <a:ext cx="24765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685800"/>
            <a:ext cx="28241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10"/>
          <p:cNvSpPr txBox="1">
            <a:spLocks noChangeArrowheads="1"/>
          </p:cNvSpPr>
          <p:nvPr/>
        </p:nvSpPr>
        <p:spPr bwMode="auto">
          <a:xfrm>
            <a:off x="990600" y="3505200"/>
            <a:ext cx="2209800"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1948: Reagan supports Democrat Harry Truman</a:t>
            </a:r>
          </a:p>
          <a:p>
            <a:pPr eaLnBrk="1" hangingPunct="1">
              <a:spcBef>
                <a:spcPct val="50000"/>
              </a:spcBef>
              <a:buClrTx/>
              <a:buSzTx/>
              <a:buFontTx/>
              <a:buNone/>
            </a:pPr>
            <a:r>
              <a:rPr lang="en-US" altLang="en-US" sz="1800"/>
              <a:t>1954: Is hired to host General Electric TV Theater</a:t>
            </a:r>
          </a:p>
          <a:p>
            <a:pPr eaLnBrk="1" hangingPunct="1">
              <a:spcBef>
                <a:spcPct val="50000"/>
              </a:spcBef>
              <a:buClrTx/>
              <a:buSzTx/>
              <a:buFontTx/>
              <a:buNone/>
            </a:pPr>
            <a:endParaRPr lang="en-US" altLang="en-US" sz="1800"/>
          </a:p>
        </p:txBody>
      </p:sp>
      <p:sp>
        <p:nvSpPr>
          <p:cNvPr id="23558" name="Text Box 12"/>
          <p:cNvSpPr txBox="1">
            <a:spLocks noChangeArrowheads="1"/>
          </p:cNvSpPr>
          <p:nvPr/>
        </p:nvSpPr>
        <p:spPr bwMode="auto">
          <a:xfrm>
            <a:off x="5638800" y="42672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1964: Supports Barry Goldwater for President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eaLnBrk="1" hangingPunct="1"/>
            <a:r>
              <a:rPr lang="en-US" altLang="en-US" sz="3800" smtClean="0">
                <a:ea typeface="ＭＳ Ｐゴシック" pitchFamily="34" charset="-128"/>
              </a:rPr>
              <a:t>1966: California Gubernatorial election</a:t>
            </a:r>
          </a:p>
        </p:txBody>
      </p:sp>
      <p:pic>
        <p:nvPicPr>
          <p:cNvPr id="24579" name="Picture 4"/>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28800" y="914400"/>
            <a:ext cx="2314575" cy="3048000"/>
          </a:xfrm>
          <a:noFill/>
        </p:spPr>
      </p:pic>
      <p:pic>
        <p:nvPicPr>
          <p:cNvPr id="24580" name="Picture 6"/>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600075" y="1371600"/>
            <a:ext cx="1381125" cy="1762125"/>
          </a:xfrm>
          <a:noFill/>
        </p:spPr>
      </p:pic>
      <p:sp>
        <p:nvSpPr>
          <p:cNvPr id="24581" name="Text Box 8"/>
          <p:cNvSpPr txBox="1">
            <a:spLocks noChangeArrowheads="1"/>
          </p:cNvSpPr>
          <p:nvPr/>
        </p:nvSpPr>
        <p:spPr bwMode="auto">
          <a:xfrm>
            <a:off x="685800" y="3962400"/>
            <a:ext cx="3505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Democrats: Liberal Pat Brown versus Sam Yorty of Los Angeles; after the primary Yorty voters support Reagan</a:t>
            </a:r>
          </a:p>
        </p:txBody>
      </p:sp>
      <p:pic>
        <p:nvPicPr>
          <p:cNvPr id="24582"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81200"/>
            <a:ext cx="18288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066800"/>
            <a:ext cx="2366963"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 Box 13"/>
          <p:cNvSpPr txBox="1">
            <a:spLocks noChangeArrowheads="1"/>
          </p:cNvSpPr>
          <p:nvPr/>
        </p:nvSpPr>
        <p:spPr bwMode="auto">
          <a:xfrm>
            <a:off x="4648200" y="4189413"/>
            <a:ext cx="4191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Reagan easily beats liberal Republican George Christopher of San Francisco for the Republican nomination</a:t>
            </a:r>
          </a:p>
        </p:txBody>
      </p:sp>
      <p:sp>
        <p:nvSpPr>
          <p:cNvPr id="24585" name="Text Box 14"/>
          <p:cNvSpPr txBox="1">
            <a:spLocks noChangeArrowheads="1"/>
          </p:cNvSpPr>
          <p:nvPr/>
        </p:nvSpPr>
        <p:spPr bwMode="auto">
          <a:xfrm>
            <a:off x="1447800" y="5500688"/>
            <a:ext cx="640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In November Reagan beats Brown, 57.6 to 42.3 percent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36600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7338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chema-root.org/people/political/think_tank/american_enterprise_institute/aei_logo1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http://www.corbisimages.com/images/67/D37F5B18-815E-4BE9-9D8E-167B2E1600F4/WL007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828800"/>
            <a:ext cx="4038600" cy="268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http://lefteyeonthemedia.files.wordpress.com/2008/10/falwell_ht_ti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48000"/>
            <a:ext cx="25146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descr="http://www.semissourian.com/media/10/26/40/1026401-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304800"/>
            <a:ext cx="1866900"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429000"/>
            <a:ext cx="4394200"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3048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413" y="2667000"/>
            <a:ext cx="2719387"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49650"/>
            <a:ext cx="4267200"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81000"/>
            <a:ext cx="26765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ea typeface="ＭＳ Ｐゴシック" pitchFamily="34" charset="-128"/>
              </a:rPr>
              <a:t>The Reagan Coalition</a:t>
            </a:r>
          </a:p>
        </p:txBody>
      </p:sp>
      <p:sp>
        <p:nvSpPr>
          <p:cNvPr id="28675" name="Rectangle 3"/>
          <p:cNvSpPr>
            <a:spLocks noGrp="1" noChangeArrowheads="1"/>
          </p:cNvSpPr>
          <p:nvPr>
            <p:ph type="body" idx="1"/>
          </p:nvPr>
        </p:nvSpPr>
        <p:spPr/>
        <p:txBody>
          <a:bodyPr/>
          <a:lstStyle/>
          <a:p>
            <a:pPr eaLnBrk="1" hangingPunct="1"/>
            <a:r>
              <a:rPr lang="en-US" altLang="en-US" sz="2600" smtClean="0">
                <a:ea typeface="ＭＳ Ｐゴシック" pitchFamily="34" charset="-128"/>
              </a:rPr>
              <a:t>Free market ideologues, usually backed by corporate money</a:t>
            </a:r>
          </a:p>
          <a:p>
            <a:pPr lvl="1" eaLnBrk="1" hangingPunct="1"/>
            <a:r>
              <a:rPr lang="en-US" altLang="en-US" sz="2200" smtClean="0">
                <a:ea typeface="ＭＳ Ｐゴシック" pitchFamily="34" charset="-128"/>
              </a:rPr>
              <a:t>Call for deregulation, tax cuts, end of </a:t>
            </a:r>
            <a:r>
              <a:rPr lang="ja-JP" altLang="en-US" sz="2200" smtClean="0">
                <a:ea typeface="ＭＳ Ｐゴシック" pitchFamily="34" charset="-128"/>
              </a:rPr>
              <a:t>“</a:t>
            </a:r>
            <a:r>
              <a:rPr lang="en-US" altLang="ja-JP" sz="2200" smtClean="0">
                <a:ea typeface="ＭＳ Ｐゴシック" pitchFamily="34" charset="-128"/>
              </a:rPr>
              <a:t>big government</a:t>
            </a:r>
            <a:r>
              <a:rPr lang="ja-JP" altLang="en-US" sz="2200" smtClean="0">
                <a:ea typeface="ＭＳ Ｐゴシック" pitchFamily="34" charset="-128"/>
              </a:rPr>
              <a:t>”</a:t>
            </a:r>
            <a:endParaRPr lang="en-US" altLang="ja-JP" sz="2200" smtClean="0">
              <a:ea typeface="ＭＳ Ｐゴシック" pitchFamily="34" charset="-128"/>
            </a:endParaRPr>
          </a:p>
          <a:p>
            <a:pPr eaLnBrk="1" hangingPunct="1"/>
            <a:r>
              <a:rPr lang="en-US" altLang="en-US" sz="2600" smtClean="0">
                <a:ea typeface="ＭＳ Ｐゴシック" pitchFamily="34" charset="-128"/>
              </a:rPr>
              <a:t>Religious ideologues</a:t>
            </a:r>
          </a:p>
          <a:p>
            <a:pPr eaLnBrk="1" hangingPunct="1"/>
            <a:r>
              <a:rPr lang="en-US" altLang="en-US" sz="2600" smtClean="0">
                <a:ea typeface="ＭＳ Ｐゴシック" pitchFamily="34" charset="-128"/>
              </a:rPr>
              <a:t> </a:t>
            </a:r>
            <a:r>
              <a:rPr lang="ja-JP" altLang="en-US" sz="2600" smtClean="0">
                <a:ea typeface="ＭＳ Ｐゴシック" pitchFamily="34" charset="-128"/>
              </a:rPr>
              <a:t>“</a:t>
            </a:r>
            <a:r>
              <a:rPr lang="en-US" altLang="ja-JP" sz="2600" smtClean="0">
                <a:ea typeface="ＭＳ Ｐゴシック" pitchFamily="34" charset="-128"/>
              </a:rPr>
              <a:t>Neo-conservatives</a:t>
            </a:r>
            <a:r>
              <a:rPr lang="ja-JP" altLang="en-US" sz="2600" smtClean="0">
                <a:ea typeface="ＭＳ Ｐゴシック" pitchFamily="34" charset="-128"/>
              </a:rPr>
              <a:t>”</a:t>
            </a:r>
            <a:r>
              <a:rPr lang="en-US" altLang="ja-JP" sz="2600" smtClean="0">
                <a:ea typeface="ＭＳ Ｐゴシック" pitchFamily="34" charset="-128"/>
              </a:rPr>
              <a:t>—mostly Democrats disillusioned with the 1960s</a:t>
            </a:r>
          </a:p>
          <a:p>
            <a:pPr eaLnBrk="1" hangingPunct="1"/>
            <a:r>
              <a:rPr lang="en-US" altLang="en-US" sz="2600" smtClean="0">
                <a:ea typeface="ＭＳ Ｐゴシック" pitchFamily="34" charset="-128"/>
              </a:rPr>
              <a:t> Professional anti-Communists in foreign and military policy   </a:t>
            </a:r>
          </a:p>
          <a:p>
            <a:pPr eaLnBrk="1" hangingPunct="1"/>
            <a:r>
              <a:rPr lang="en-US" altLang="en-US" sz="2600" smtClean="0">
                <a:ea typeface="ＭＳ Ｐゴシック" pitchFamily="34" charset="-128"/>
              </a:rPr>
              <a:t>Southern politicians opposed to integration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4419600" y="1030288"/>
            <a:ext cx="4191000" cy="2743200"/>
          </a:xfrm>
        </p:spPr>
        <p:txBody>
          <a:bodyPr/>
          <a:lstStyle/>
          <a:p>
            <a:pPr eaLnBrk="1" hangingPunct="1"/>
            <a:r>
              <a:rPr lang="en-US" altLang="en-US" smtClean="0">
                <a:ea typeface="ＭＳ Ｐゴシック" pitchFamily="34" charset="-128"/>
              </a:rPr>
              <a:t>Cut social programs</a:t>
            </a:r>
          </a:p>
          <a:p>
            <a:pPr eaLnBrk="1" hangingPunct="1"/>
            <a:r>
              <a:rPr lang="en-US" altLang="en-US" smtClean="0">
                <a:ea typeface="ＭＳ Ｐゴシック" pitchFamily="34" charset="-128"/>
              </a:rPr>
              <a:t>Cut taxes</a:t>
            </a:r>
          </a:p>
          <a:p>
            <a:pPr eaLnBrk="1" hangingPunct="1"/>
            <a:r>
              <a:rPr lang="en-US" altLang="en-US" smtClean="0">
                <a:ea typeface="ＭＳ Ｐゴシック" pitchFamily="34" charset="-128"/>
              </a:rPr>
              <a:t>Deregulate the public sector</a:t>
            </a:r>
          </a:p>
          <a:p>
            <a:pPr eaLnBrk="1" hangingPunct="1"/>
            <a:r>
              <a:rPr lang="en-US" altLang="en-US" smtClean="0">
                <a:ea typeface="ＭＳ Ｐゴシック" pitchFamily="34" charset="-128"/>
              </a:rPr>
              <a:t>Increase military spending</a:t>
            </a:r>
          </a:p>
        </p:txBody>
      </p:sp>
      <p:pic>
        <p:nvPicPr>
          <p:cNvPr id="29699" name="Picture 4" descr="Reag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3124200"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D_Stock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33400"/>
            <a:ext cx="32861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7"/>
          <p:cNvSpPr>
            <a:spLocks noGrp="1" noChangeArrowheads="1"/>
          </p:cNvSpPr>
          <p:nvPr>
            <p:ph type="body" idx="1"/>
          </p:nvPr>
        </p:nvSpPr>
        <p:spPr>
          <a:xfrm>
            <a:off x="5029200" y="1641475"/>
            <a:ext cx="3200400" cy="2930525"/>
          </a:xfrm>
        </p:spPr>
        <p:txBody>
          <a:bodyPr/>
          <a:lstStyle/>
          <a:p>
            <a:pPr eaLnBrk="1" hangingPunct="1">
              <a:buFont typeface="Wingdings" pitchFamily="2" charset="2"/>
              <a:buNone/>
            </a:pPr>
            <a:r>
              <a:rPr lang="en-US" altLang="en-US" sz="2400" smtClean="0">
                <a:ea typeface="ＭＳ Ｐゴシック" pitchFamily="34" charset="-128"/>
              </a:rPr>
              <a:t>Reagan tax cuts:</a:t>
            </a:r>
          </a:p>
          <a:p>
            <a:pPr eaLnBrk="1" hangingPunct="1">
              <a:buFont typeface="Wingdings" pitchFamily="2" charset="2"/>
              <a:buNone/>
            </a:pPr>
            <a:r>
              <a:rPr lang="en-US" altLang="en-US" sz="2400" smtClean="0">
                <a:ea typeface="ＭＳ Ｐゴシック" pitchFamily="34" charset="-128"/>
              </a:rPr>
              <a:t>1981: reduced the top [marginal] tax rate from 70 to 50 percent</a:t>
            </a:r>
          </a:p>
          <a:p>
            <a:pPr eaLnBrk="1" hangingPunct="1">
              <a:buFont typeface="Wingdings" pitchFamily="2" charset="2"/>
              <a:buNone/>
            </a:pPr>
            <a:r>
              <a:rPr lang="en-US" altLang="en-US" sz="2400" smtClean="0">
                <a:ea typeface="ＭＳ Ｐゴシック" pitchFamily="34" charset="-128"/>
              </a:rPr>
              <a:t>1986: rate on wealthiest reduced to 28 percent</a:t>
            </a:r>
          </a:p>
        </p:txBody>
      </p:sp>
      <p:sp>
        <p:nvSpPr>
          <p:cNvPr id="30724" name="Text Box 8"/>
          <p:cNvSpPr txBox="1">
            <a:spLocks noChangeArrowheads="1"/>
          </p:cNvSpPr>
          <p:nvPr/>
        </p:nvSpPr>
        <p:spPr bwMode="auto">
          <a:xfrm>
            <a:off x="1752600" y="5089525"/>
            <a:ext cx="2819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David Stockman, White House budget analyst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www.nyu.edu/alumni.magazine/issue18/images/18_FEA_Homelessness_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00150"/>
            <a:ext cx="63246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3"/>
          <p:cNvSpPr txBox="1">
            <a:spLocks noChangeArrowheads="1"/>
          </p:cNvSpPr>
          <p:nvPr/>
        </p:nvSpPr>
        <p:spPr bwMode="auto">
          <a:xfrm>
            <a:off x="1219200" y="533400"/>
            <a:ext cx="5551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ＭＳ Ｐゴシック" pitchFamily="34" charset="-128"/>
              </a:defRPr>
            </a:lvl1pPr>
            <a:lvl2pPr marL="742950" indent="-285750" eaLnBrk="0" hangingPunct="0">
              <a:defRPr b="1">
                <a:solidFill>
                  <a:schemeClr val="tx1"/>
                </a:solidFill>
                <a:latin typeface="Arial" pitchFamily="34" charset="0"/>
                <a:ea typeface="ＭＳ Ｐゴシック" pitchFamily="34" charset="-128"/>
              </a:defRPr>
            </a:lvl2pPr>
            <a:lvl3pPr marL="1143000" indent="-228600" eaLnBrk="0" hangingPunct="0">
              <a:defRPr b="1">
                <a:solidFill>
                  <a:schemeClr val="tx1"/>
                </a:solidFill>
                <a:latin typeface="Arial" pitchFamily="34" charset="0"/>
                <a:ea typeface="ＭＳ Ｐゴシック" pitchFamily="34" charset="-128"/>
              </a:defRPr>
            </a:lvl3pPr>
            <a:lvl4pPr marL="1600200" indent="-228600" eaLnBrk="0" hangingPunct="0">
              <a:defRPr b="1">
                <a:solidFill>
                  <a:schemeClr val="tx1"/>
                </a:solidFill>
                <a:latin typeface="Arial" pitchFamily="34" charset="0"/>
                <a:ea typeface="ＭＳ Ｐゴシック" pitchFamily="34" charset="-128"/>
              </a:defRPr>
            </a:lvl4pPr>
            <a:lvl5pPr marL="2057400" indent="-228600" eaLnBrk="0" hangingPunct="0">
              <a:defRPr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b="1">
                <a:solidFill>
                  <a:schemeClr val="tx1"/>
                </a:solidFill>
                <a:latin typeface="Arial" pitchFamily="34" charset="0"/>
                <a:ea typeface="ＭＳ Ｐゴシック" pitchFamily="34" charset="-128"/>
              </a:defRPr>
            </a:lvl9pPr>
          </a:lstStyle>
          <a:p>
            <a:pPr eaLnBrk="1" hangingPunct="1"/>
            <a:r>
              <a:rPr lang="en-US" altLang="en-US"/>
              <a:t>By the late 1980s, homelessness was widespread in big and medium sized cities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dai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685800"/>
            <a:ext cx="36068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Rectangle 9"/>
          <p:cNvSpPr>
            <a:spLocks noGrp="1" noChangeArrowheads="1"/>
          </p:cNvSpPr>
          <p:nvPr>
            <p:ph type="body" sz="half" idx="2"/>
          </p:nvPr>
        </p:nvSpPr>
        <p:spPr>
          <a:xfrm>
            <a:off x="4648200" y="3124200"/>
            <a:ext cx="4038600" cy="2895600"/>
          </a:xfrm>
        </p:spPr>
        <p:txBody>
          <a:bodyPr/>
          <a:lstStyle/>
          <a:p>
            <a:pPr eaLnBrk="1" hangingPunct="1"/>
            <a:r>
              <a:rPr lang="en-US" altLang="en-US" sz="1600" smtClean="0">
                <a:ea typeface="ＭＳ Ｐゴシック" pitchFamily="34" charset="-128"/>
              </a:rPr>
              <a:t>Presidential election of 1976:</a:t>
            </a:r>
          </a:p>
          <a:p>
            <a:pPr eaLnBrk="1" hangingPunct="1">
              <a:buFont typeface="Wingdings" pitchFamily="2" charset="2"/>
              <a:buNone/>
            </a:pPr>
            <a:r>
              <a:rPr lang="en-US" altLang="en-US" sz="1600" smtClean="0">
                <a:ea typeface="ＭＳ Ｐゴシック" pitchFamily="34" charset="-128"/>
              </a:rPr>
              <a:t>Jimmy Carter: 50.8 pct of vote</a:t>
            </a:r>
          </a:p>
          <a:p>
            <a:pPr eaLnBrk="1" hangingPunct="1">
              <a:buFont typeface="Wingdings" pitchFamily="2" charset="2"/>
              <a:buNone/>
            </a:pPr>
            <a:r>
              <a:rPr lang="en-US" altLang="en-US" sz="1600" smtClean="0">
                <a:ea typeface="ＭＳ Ｐゴシック" pitchFamily="34" charset="-128"/>
              </a:rPr>
              <a:t>Gerald Ford: 48.2 pct of vote</a:t>
            </a:r>
          </a:p>
        </p:txBody>
      </p:sp>
      <p:pic>
        <p:nvPicPr>
          <p:cNvPr id="6452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533400"/>
            <a:ext cx="15668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22"/>
                                        </p:tgtEl>
                                        <p:attrNameLst>
                                          <p:attrName>style.visibility</p:attrName>
                                        </p:attrNameLst>
                                      </p:cBhvr>
                                      <p:to>
                                        <p:strVal val="visible"/>
                                      </p:to>
                                    </p:set>
                                    <p:animEffect transition="in" filter="dissolve">
                                      <p:cBhvr>
                                        <p:cTn id="7" dur="500"/>
                                        <p:tgtEl>
                                          <p:spTgt spid="645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4521">
                                            <p:txEl>
                                              <p:pRg st="0" end="0"/>
                                            </p:txEl>
                                          </p:spTgt>
                                        </p:tgtEl>
                                        <p:attrNameLst>
                                          <p:attrName>style.visibility</p:attrName>
                                        </p:attrNameLst>
                                      </p:cBhvr>
                                      <p:to>
                                        <p:strVal val="visible"/>
                                      </p:to>
                                    </p:set>
                                    <p:animEffect transition="in" filter="dissolve">
                                      <p:cBhvr>
                                        <p:cTn id="10" dur="500"/>
                                        <p:tgtEl>
                                          <p:spTgt spid="6452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4521">
                                            <p:txEl>
                                              <p:pRg st="1" end="1"/>
                                            </p:txEl>
                                          </p:spTgt>
                                        </p:tgtEl>
                                        <p:attrNameLst>
                                          <p:attrName>style.visibility</p:attrName>
                                        </p:attrNameLst>
                                      </p:cBhvr>
                                      <p:to>
                                        <p:strVal val="visible"/>
                                      </p:to>
                                    </p:set>
                                    <p:animEffect transition="in" filter="dissolve">
                                      <p:cBhvr>
                                        <p:cTn id="15" dur="500"/>
                                        <p:tgtEl>
                                          <p:spTgt spid="64521">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4521">
                                            <p:txEl>
                                              <p:pRg st="2" end="2"/>
                                            </p:txEl>
                                          </p:spTgt>
                                        </p:tgtEl>
                                        <p:attrNameLst>
                                          <p:attrName>style.visibility</p:attrName>
                                        </p:attrNameLst>
                                      </p:cBhvr>
                                      <p:to>
                                        <p:strVal val="visible"/>
                                      </p:to>
                                    </p:set>
                                    <p:animEffect transition="in" filter="dissolve">
                                      <p:cBhvr>
                                        <p:cTn id="20" dur="500"/>
                                        <p:tgtEl>
                                          <p:spTgt spid="645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canyoncountryzephyr.com/wp-content/uploads/2012/07/James-Wat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3810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533400" y="277813"/>
            <a:ext cx="3276600" cy="1139825"/>
          </a:xfrm>
        </p:spPr>
        <p:txBody>
          <a:bodyPr/>
          <a:lstStyle/>
          <a:p>
            <a:pPr eaLnBrk="1" hangingPunct="1"/>
            <a:r>
              <a:rPr lang="en-US" altLang="en-US" smtClean="0">
                <a:ea typeface="ＭＳ Ｐゴシック" pitchFamily="34" charset="-128"/>
              </a:rPr>
              <a:t>Talk Radio</a:t>
            </a:r>
          </a:p>
        </p:txBody>
      </p:sp>
      <p:pic>
        <p:nvPicPr>
          <p:cNvPr id="33795" name="Picture 4"/>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14400" y="1162050"/>
            <a:ext cx="1533525" cy="2038350"/>
          </a:xfrm>
          <a:noFill/>
        </p:spPr>
      </p:pic>
      <p:pic>
        <p:nvPicPr>
          <p:cNvPr id="33796" name="Picture 6"/>
          <p:cNvPicPr>
            <a:picLocks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2286000" y="1943100"/>
            <a:ext cx="2341563" cy="2705100"/>
          </a:xfrm>
          <a:noFill/>
        </p:spPr>
      </p:pic>
      <p:pic>
        <p:nvPicPr>
          <p:cNvPr id="3379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838200"/>
            <a:ext cx="1905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2286000"/>
            <a:ext cx="24463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10"/>
          <p:cNvSpPr txBox="1">
            <a:spLocks noChangeArrowheads="1"/>
          </p:cNvSpPr>
          <p:nvPr/>
        </p:nvSpPr>
        <p:spPr bwMode="auto">
          <a:xfrm>
            <a:off x="1295400" y="4692650"/>
            <a:ext cx="449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Left to right: Bob Grant, Don Imus, Howard Stern, Rush Limbaugh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ltLang="en-US" smtClean="0">
                <a:ea typeface="ＭＳ Ｐゴシック" pitchFamily="34" charset="-128"/>
              </a:rPr>
              <a:t>The deregulation of broadcasting</a:t>
            </a:r>
          </a:p>
        </p:txBody>
      </p:sp>
      <p:sp>
        <p:nvSpPr>
          <p:cNvPr id="34819" name="Rectangle 3"/>
          <p:cNvSpPr>
            <a:spLocks noGrp="1" noChangeArrowheads="1"/>
          </p:cNvSpPr>
          <p:nvPr>
            <p:ph type="body" sz="half" idx="1"/>
          </p:nvPr>
        </p:nvSpPr>
        <p:spPr>
          <a:xfrm>
            <a:off x="381000" y="990600"/>
            <a:ext cx="4495800" cy="4530725"/>
          </a:xfrm>
        </p:spPr>
        <p:txBody>
          <a:bodyPr/>
          <a:lstStyle/>
          <a:p>
            <a:pPr eaLnBrk="1" hangingPunct="1">
              <a:lnSpc>
                <a:spcPct val="90000"/>
              </a:lnSpc>
            </a:pPr>
            <a:r>
              <a:rPr lang="en-US" altLang="en-US" sz="2600" smtClean="0">
                <a:ea typeface="ＭＳ Ｐゴシック" pitchFamily="34" charset="-128"/>
              </a:rPr>
              <a:t>FCC changes license renewals from 3 to 7 years</a:t>
            </a:r>
          </a:p>
          <a:p>
            <a:pPr eaLnBrk="1" hangingPunct="1">
              <a:lnSpc>
                <a:spcPct val="90000"/>
              </a:lnSpc>
            </a:pPr>
            <a:r>
              <a:rPr lang="en-US" altLang="en-US" sz="2600" smtClean="0">
                <a:ea typeface="ＭＳ Ｐゴシック" pitchFamily="34" charset="-128"/>
              </a:rPr>
              <a:t>FCC makes it easier for corporations to own more radio stations</a:t>
            </a:r>
          </a:p>
          <a:p>
            <a:pPr eaLnBrk="1" hangingPunct="1">
              <a:lnSpc>
                <a:spcPct val="90000"/>
              </a:lnSpc>
            </a:pPr>
            <a:r>
              <a:rPr lang="en-US" altLang="en-US" sz="2600" smtClean="0">
                <a:ea typeface="ＭＳ Ｐゴシック" pitchFamily="34" charset="-128"/>
              </a:rPr>
              <a:t> . . . easier to own TV and radio stations together</a:t>
            </a:r>
          </a:p>
          <a:p>
            <a:pPr eaLnBrk="1" hangingPunct="1">
              <a:lnSpc>
                <a:spcPct val="90000"/>
              </a:lnSpc>
            </a:pPr>
            <a:r>
              <a:rPr lang="en-US" altLang="en-US" sz="2600" smtClean="0">
                <a:ea typeface="ＭＳ Ｐゴシック" pitchFamily="34" charset="-128"/>
              </a:rPr>
              <a:t>Eliminates the anti-trafficking rule</a:t>
            </a:r>
          </a:p>
          <a:p>
            <a:pPr eaLnBrk="1" hangingPunct="1">
              <a:lnSpc>
                <a:spcPct val="90000"/>
              </a:lnSpc>
            </a:pPr>
            <a:r>
              <a:rPr lang="en-US" altLang="en-US" sz="2600" smtClean="0">
                <a:ea typeface="ＭＳ Ｐゴシック" pitchFamily="34" charset="-128"/>
              </a:rPr>
              <a:t>Ends the Fairness Doctrine </a:t>
            </a:r>
          </a:p>
        </p:txBody>
      </p:sp>
      <p:pic>
        <p:nvPicPr>
          <p:cNvPr id="34820"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1801813"/>
            <a:ext cx="4191000" cy="3379787"/>
          </a:xfrm>
          <a:noFill/>
        </p:spPr>
      </p:pic>
      <p:sp>
        <p:nvSpPr>
          <p:cNvPr id="34821" name="Text Box 6"/>
          <p:cNvSpPr txBox="1">
            <a:spLocks noChangeArrowheads="1"/>
          </p:cNvSpPr>
          <p:nvPr/>
        </p:nvSpPr>
        <p:spPr bwMode="auto">
          <a:xfrm>
            <a:off x="4495800" y="5181600"/>
            <a:ext cx="4495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ja-JP" altLang="en-US" sz="1800"/>
              <a:t>“</a:t>
            </a:r>
            <a:r>
              <a:rPr lang="en-US" altLang="ja-JP" sz="1800"/>
              <a:t>Television is just an appliance . . . It</a:t>
            </a:r>
            <a:r>
              <a:rPr lang="ja-JP" altLang="en-US" sz="1800"/>
              <a:t>’</a:t>
            </a:r>
            <a:r>
              <a:rPr lang="en-US" altLang="ja-JP" sz="1800"/>
              <a:t>s a toaster with pictures.</a:t>
            </a:r>
            <a:r>
              <a:rPr lang="ja-JP" altLang="en-US" sz="1800"/>
              <a:t>”</a:t>
            </a:r>
            <a:r>
              <a:rPr lang="en-US" altLang="ja-JP" sz="1800"/>
              <a:t> FCC Chair Mark Fowler</a:t>
            </a:r>
            <a:endParaRPr lang="en-US" altLang="en-US" sz="18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tLang="en-US" sz="3800" smtClean="0">
                <a:ea typeface="ＭＳ Ｐゴシック" pitchFamily="34" charset="-128"/>
              </a:rPr>
              <a:t>Deregulate everything?  </a:t>
            </a:r>
            <a:br>
              <a:rPr lang="en-US" altLang="en-US" sz="3800" smtClean="0">
                <a:ea typeface="ＭＳ Ｐゴシック" pitchFamily="34" charset="-128"/>
              </a:rPr>
            </a:br>
            <a:r>
              <a:rPr lang="en-US" altLang="en-US" sz="3800" smtClean="0">
                <a:ea typeface="ＭＳ Ｐゴシック" pitchFamily="34" charset="-128"/>
              </a:rPr>
              <a:t>Not the military</a:t>
            </a:r>
          </a:p>
        </p:txBody>
      </p:sp>
      <p:pic>
        <p:nvPicPr>
          <p:cNvPr id="35843" name="Picture 10" descr="penta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762125"/>
            <a:ext cx="65055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3"/>
          <p:cNvSpPr>
            <a:spLocks noGrp="1" noChangeArrowheads="1"/>
          </p:cNvSpPr>
          <p:nvPr>
            <p:ph type="body" idx="1"/>
          </p:nvPr>
        </p:nvSpPr>
        <p:spPr>
          <a:xfrm>
            <a:off x="4419600" y="1143000"/>
            <a:ext cx="4191000" cy="2362200"/>
          </a:xfrm>
          <a:solidFill>
            <a:schemeClr val="bg1"/>
          </a:solidFill>
        </p:spPr>
        <p:txBody>
          <a:bodyPr/>
          <a:lstStyle/>
          <a:p>
            <a:pPr eaLnBrk="1" hangingPunct="1">
              <a:lnSpc>
                <a:spcPct val="90000"/>
              </a:lnSpc>
            </a:pPr>
            <a:r>
              <a:rPr lang="en-US" altLang="en-US" sz="2600" smtClean="0">
                <a:ea typeface="ＭＳ Ｐゴシック" pitchFamily="34" charset="-128"/>
              </a:rPr>
              <a:t>1981, U.S. military budget: 157 billion dollars</a:t>
            </a:r>
          </a:p>
          <a:p>
            <a:pPr eaLnBrk="1" hangingPunct="1">
              <a:lnSpc>
                <a:spcPct val="90000"/>
              </a:lnSpc>
            </a:pPr>
            <a:r>
              <a:rPr lang="en-US" altLang="en-US" sz="2600" smtClean="0">
                <a:ea typeface="ＭＳ Ｐゴシック" pitchFamily="34" charset="-128"/>
              </a:rPr>
              <a:t>1986, U.S. military budget: 276 billion dollars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FSLN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28800"/>
            <a:ext cx="32750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6"/>
          <p:cNvSpPr>
            <a:spLocks noGrp="1" noChangeArrowheads="1"/>
          </p:cNvSpPr>
          <p:nvPr>
            <p:ph type="title"/>
          </p:nvPr>
        </p:nvSpPr>
        <p:spPr/>
        <p:txBody>
          <a:bodyPr/>
          <a:lstStyle/>
          <a:p>
            <a:pPr eaLnBrk="1" hangingPunct="1"/>
            <a:r>
              <a:rPr lang="en-US" altLang="en-US" smtClean="0">
                <a:ea typeface="ＭＳ Ｐゴシック" pitchFamily="34" charset="-128"/>
              </a:rPr>
              <a:t>Revolution in Nicaragua, 1979</a:t>
            </a:r>
          </a:p>
        </p:txBody>
      </p:sp>
      <p:pic>
        <p:nvPicPr>
          <p:cNvPr id="36868" name="Picture 8" descr="06-President%20Daniel%20Ortega%20in%20Masay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066800"/>
            <a:ext cx="2916238"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9"/>
          <p:cNvSpPr txBox="1">
            <a:spLocks noChangeArrowheads="1"/>
          </p:cNvSpPr>
          <p:nvPr/>
        </p:nvSpPr>
        <p:spPr bwMode="auto">
          <a:xfrm>
            <a:off x="4800600" y="51054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endParaRPr lang="en-US" altLang="en-US" sz="1800"/>
          </a:p>
        </p:txBody>
      </p:sp>
      <p:sp>
        <p:nvSpPr>
          <p:cNvPr id="36870" name="Text Box 10"/>
          <p:cNvSpPr txBox="1">
            <a:spLocks noChangeArrowheads="1"/>
          </p:cNvSpPr>
          <p:nvPr/>
        </p:nvSpPr>
        <p:spPr bwMode="auto">
          <a:xfrm>
            <a:off x="4191000" y="4494213"/>
            <a:ext cx="2514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Daniel Ortega, President of Nicaragua, 1980</a:t>
            </a:r>
          </a:p>
        </p:txBody>
      </p:sp>
      <p:pic>
        <p:nvPicPr>
          <p:cNvPr id="36871" name="Picture 12" descr="nicarag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625" y="2979738"/>
            <a:ext cx="213836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7813"/>
            <a:ext cx="8458200" cy="1139825"/>
          </a:xfrm>
        </p:spPr>
        <p:txBody>
          <a:bodyPr/>
          <a:lstStyle/>
          <a:p>
            <a:pPr eaLnBrk="1" hangingPunct="1"/>
            <a:r>
              <a:rPr lang="en-US" altLang="en-US" sz="3800" smtClean="0">
                <a:ea typeface="ＭＳ Ｐゴシック" pitchFamily="34" charset="-128"/>
              </a:rPr>
              <a:t>U.S. intervention in El Salvador and Nicaragua</a:t>
            </a:r>
          </a:p>
        </p:txBody>
      </p:sp>
      <p:sp>
        <p:nvSpPr>
          <p:cNvPr id="37891" name="Rectangle 6"/>
          <p:cNvSpPr>
            <a:spLocks noGrp="1" noChangeArrowheads="1"/>
          </p:cNvSpPr>
          <p:nvPr>
            <p:ph type="body" sz="half" idx="1"/>
          </p:nvPr>
        </p:nvSpPr>
        <p:spPr>
          <a:xfrm>
            <a:off x="838200" y="1641475"/>
            <a:ext cx="4038600" cy="4530725"/>
          </a:xfrm>
        </p:spPr>
        <p:txBody>
          <a:bodyPr/>
          <a:lstStyle/>
          <a:p>
            <a:pPr eaLnBrk="1" hangingPunct="1"/>
            <a:r>
              <a:rPr lang="en-US" altLang="en-US" sz="2200" smtClean="0">
                <a:ea typeface="ＭＳ Ｐゴシック" pitchFamily="34" charset="-128"/>
              </a:rPr>
              <a:t>El Salvador in Civil War over land reform (giving land to peasants)</a:t>
            </a:r>
          </a:p>
          <a:p>
            <a:pPr eaLnBrk="1" hangingPunct="1"/>
            <a:r>
              <a:rPr lang="en-US" altLang="en-US" sz="2200" smtClean="0">
                <a:ea typeface="ＭＳ Ｐゴシック" pitchFamily="34" charset="-128"/>
              </a:rPr>
              <a:t>Right wing death squads terrorize the country</a:t>
            </a:r>
          </a:p>
          <a:p>
            <a:pPr eaLnBrk="1" hangingPunct="1"/>
            <a:r>
              <a:rPr lang="en-US" altLang="en-US" sz="2200" smtClean="0">
                <a:ea typeface="ＭＳ Ｐゴシック" pitchFamily="34" charset="-128"/>
              </a:rPr>
              <a:t>U.S. increases military aid to El Salvador</a:t>
            </a:r>
            <a:r>
              <a:rPr lang="ja-JP" altLang="en-US" sz="2200" smtClean="0">
                <a:ea typeface="ＭＳ Ｐゴシック" pitchFamily="34" charset="-128"/>
              </a:rPr>
              <a:t>’</a:t>
            </a:r>
            <a:r>
              <a:rPr lang="en-US" altLang="ja-JP" sz="2200" smtClean="0">
                <a:ea typeface="ＭＳ Ｐゴシック" pitchFamily="34" charset="-128"/>
              </a:rPr>
              <a:t>s military, insisting government is not behind death squads</a:t>
            </a:r>
          </a:p>
          <a:p>
            <a:pPr eaLnBrk="1" hangingPunct="1"/>
            <a:r>
              <a:rPr lang="en-US" altLang="en-US" sz="2200" smtClean="0">
                <a:ea typeface="ＭＳ Ｐゴシック" pitchFamily="34" charset="-128"/>
              </a:rPr>
              <a:t>CIA mines Nicaraguan harbors and supports </a:t>
            </a:r>
            <a:r>
              <a:rPr lang="en-US" altLang="ja-JP" sz="2200" smtClean="0">
                <a:ea typeface="ＭＳ Ｐゴシック" pitchFamily="34" charset="-128"/>
              </a:rPr>
              <a:t>“Contra” insurgents</a:t>
            </a:r>
          </a:p>
          <a:p>
            <a:pPr eaLnBrk="1" hangingPunct="1"/>
            <a:endParaRPr lang="en-US" altLang="en-US" sz="2200" smtClean="0">
              <a:ea typeface="ＭＳ Ｐゴシック" pitchFamily="34" charset="-128"/>
            </a:endParaRPr>
          </a:p>
        </p:txBody>
      </p:sp>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905000"/>
            <a:ext cx="24796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8"/>
          <p:cNvSpPr txBox="1">
            <a:spLocks noChangeArrowheads="1"/>
          </p:cNvSpPr>
          <p:nvPr/>
        </p:nvSpPr>
        <p:spPr bwMode="auto">
          <a:xfrm>
            <a:off x="4953000" y="54102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Jose Napoleon Duarte of El Salvador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3800" smtClean="0">
                <a:ea typeface="ＭＳ Ｐゴシック" pitchFamily="34" charset="-128"/>
              </a:rPr>
              <a:t>Jeanne Kirkpatrick, National Security Adviser</a:t>
            </a:r>
          </a:p>
        </p:txBody>
      </p:sp>
      <p:sp>
        <p:nvSpPr>
          <p:cNvPr id="38915" name="Rectangle 6"/>
          <p:cNvSpPr>
            <a:spLocks noGrp="1" noChangeArrowheads="1"/>
          </p:cNvSpPr>
          <p:nvPr>
            <p:ph type="body" sz="half" idx="1"/>
          </p:nvPr>
        </p:nvSpPr>
        <p:spPr>
          <a:xfrm>
            <a:off x="762000" y="1524000"/>
            <a:ext cx="4800600" cy="3276600"/>
          </a:xfrm>
        </p:spPr>
        <p:txBody>
          <a:bodyPr/>
          <a:lstStyle/>
          <a:p>
            <a:pPr eaLnBrk="1" hangingPunct="1"/>
            <a:r>
              <a:rPr lang="en-US" altLang="en-US" sz="2600" smtClean="0">
                <a:ea typeface="ＭＳ Ｐゴシック" pitchFamily="34" charset="-128"/>
              </a:rPr>
              <a:t>Authoritarian regimes are bad, but they can be internally reformed, and they support capitalism</a:t>
            </a:r>
          </a:p>
          <a:p>
            <a:pPr eaLnBrk="1" hangingPunct="1"/>
            <a:r>
              <a:rPr lang="en-US" altLang="en-US" sz="2600" smtClean="0">
                <a:ea typeface="ＭＳ Ｐゴシック" pitchFamily="34" charset="-128"/>
              </a:rPr>
              <a:t>Totalitarian regimes are worse because they cannot be reformed from within</a:t>
            </a:r>
          </a:p>
        </p:txBody>
      </p:sp>
      <p:pic>
        <p:nvPicPr>
          <p:cNvPr id="3891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29337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00"/>
            <a:ext cx="294798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TextBox 6"/>
          <p:cNvSpPr txBox="1">
            <a:spLocks noChangeArrowheads="1"/>
          </p:cNvSpPr>
          <p:nvPr/>
        </p:nvSpPr>
        <p:spPr bwMode="auto">
          <a:xfrm>
            <a:off x="4953000" y="5181600"/>
            <a:ext cx="3048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en-US" sz="1200"/>
              <a:t>Above, Jeane Kirkpatrick; right, Secretary of State Alexander Haig pushed for boost in military aid to El Salvador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mtClean="0">
                <a:ea typeface="ＭＳ Ｐゴシック" pitchFamily="34" charset="-128"/>
              </a:rPr>
              <a:t>The Boland Amendment, 1983</a:t>
            </a:r>
          </a:p>
        </p:txBody>
      </p:sp>
      <p:sp>
        <p:nvSpPr>
          <p:cNvPr id="45059" name="Rectangle 3"/>
          <p:cNvSpPr>
            <a:spLocks noGrp="1" noChangeArrowheads="1"/>
          </p:cNvSpPr>
          <p:nvPr>
            <p:ph type="body" idx="1"/>
          </p:nvPr>
        </p:nvSpPr>
        <p:spPr>
          <a:xfrm>
            <a:off x="533400" y="1184275"/>
            <a:ext cx="4495800" cy="4530725"/>
          </a:xfrm>
        </p:spPr>
        <p:txBody>
          <a:bodyPr/>
          <a:lstStyle/>
          <a:p>
            <a:pPr eaLnBrk="1" hangingPunct="1">
              <a:lnSpc>
                <a:spcPct val="90000"/>
              </a:lnSpc>
            </a:pPr>
            <a:r>
              <a:rPr lang="en-US" altLang="en-US" sz="2100" smtClean="0">
                <a:ea typeface="ＭＳ Ｐゴシック" pitchFamily="34" charset="-128"/>
              </a:rPr>
              <a:t>" </a:t>
            </a:r>
            <a:r>
              <a:rPr lang="en-US" altLang="en-US" sz="2100" i="1" smtClean="0">
                <a:ea typeface="ＭＳ Ｐゴシック" pitchFamily="34" charset="-128"/>
              </a:rPr>
              <a:t>An amendment to prohibit covert assistance for military operations in Nicaragua and to authorize overt interdiction assistance.</a:t>
            </a:r>
            <a:r>
              <a:rPr lang="ja-JP" altLang="en-US" sz="2100" i="1" smtClean="0">
                <a:ea typeface="ＭＳ Ｐゴシック" pitchFamily="34" charset="-128"/>
              </a:rPr>
              <a:t>”</a:t>
            </a:r>
            <a:endParaRPr lang="en-US" altLang="ja-JP" sz="2100" i="1" smtClean="0">
              <a:ea typeface="ＭＳ Ｐゴシック" pitchFamily="34" charset="-128"/>
            </a:endParaRPr>
          </a:p>
          <a:p>
            <a:pPr eaLnBrk="1" hangingPunct="1">
              <a:lnSpc>
                <a:spcPct val="90000"/>
              </a:lnSpc>
            </a:pPr>
            <a:r>
              <a:rPr lang="en-US" altLang="en-US" sz="2100" i="1" smtClean="0">
                <a:ea typeface="ＭＳ Ｐゴシック" pitchFamily="34" charset="-128"/>
              </a:rPr>
              <a:t>Assistance must be overt</a:t>
            </a:r>
          </a:p>
          <a:p>
            <a:pPr eaLnBrk="1" hangingPunct="1">
              <a:lnSpc>
                <a:spcPct val="90000"/>
              </a:lnSpc>
            </a:pPr>
            <a:r>
              <a:rPr lang="en-US" altLang="en-US" sz="2100" i="1" smtClean="0">
                <a:ea typeface="ＭＳ Ｐゴシック" pitchFamily="34" charset="-128"/>
              </a:rPr>
              <a:t>Assistance must be used ONLY </a:t>
            </a:r>
            <a:r>
              <a:rPr lang="ja-JP" altLang="en-US" sz="2100" i="1" smtClean="0">
                <a:ea typeface="ＭＳ Ｐゴシック" pitchFamily="34" charset="-128"/>
              </a:rPr>
              <a:t>“</a:t>
            </a:r>
            <a:r>
              <a:rPr lang="en-US" altLang="ja-JP" sz="2100" i="1" smtClean="0">
                <a:ea typeface="ＭＳ Ｐゴシック" pitchFamily="34" charset="-128"/>
              </a:rPr>
              <a:t>to prevent the use of its territory for the transfer of military equipment from or through Cuba or Nicaragua or any other country.</a:t>
            </a:r>
            <a:r>
              <a:rPr lang="ja-JP" altLang="en-US" sz="2100" i="1" smtClean="0">
                <a:ea typeface="ＭＳ Ｐゴシック" pitchFamily="34" charset="-128"/>
              </a:rPr>
              <a:t>”</a:t>
            </a:r>
            <a:endParaRPr lang="en-US" altLang="ja-JP" sz="2100" i="1" smtClean="0">
              <a:ea typeface="ＭＳ Ｐゴシック" pitchFamily="34" charset="-128"/>
            </a:endParaRPr>
          </a:p>
          <a:p>
            <a:pPr eaLnBrk="1" hangingPunct="1">
              <a:lnSpc>
                <a:spcPct val="90000"/>
              </a:lnSpc>
            </a:pPr>
            <a:r>
              <a:rPr lang="en-US" altLang="en-US" sz="2100" i="1" smtClean="0">
                <a:ea typeface="ＭＳ Ｐゴシック" pitchFamily="34" charset="-128"/>
              </a:rPr>
              <a:t>30 million in 1983; 50 million in 1984</a:t>
            </a:r>
            <a:endParaRPr lang="en-US" altLang="en-US" sz="2100" smtClean="0">
              <a:ea typeface="ＭＳ Ｐゴシック" pitchFamily="34" charset="-128"/>
            </a:endParaRP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19200"/>
            <a:ext cx="29765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6"/>
          <p:cNvSpPr txBox="1">
            <a:spLocks noChangeArrowheads="1"/>
          </p:cNvSpPr>
          <p:nvPr/>
        </p:nvSpPr>
        <p:spPr bwMode="auto">
          <a:xfrm>
            <a:off x="5029200" y="5410200"/>
            <a:ext cx="3505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800"/>
              <a:t>The </a:t>
            </a:r>
            <a:r>
              <a:rPr lang="ja-JP" altLang="en-US" sz="1800"/>
              <a:t>“</a:t>
            </a:r>
            <a:r>
              <a:rPr lang="en-US" altLang="ja-JP" sz="1800"/>
              <a:t>Contras</a:t>
            </a:r>
            <a:r>
              <a:rPr lang="ja-JP" altLang="en-US" sz="1800"/>
              <a:t>”</a:t>
            </a:r>
            <a:r>
              <a:rPr lang="en-US" altLang="ja-JP" sz="1800"/>
              <a:t> of Nicaragua, circa 1983</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ssolve">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dissolve">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dissolve">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dissolve">
                                      <p:cBhvr>
                                        <p:cTn id="22" dur="500"/>
                                        <p:tgtEl>
                                          <p:spTgt spid="450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p:nvPr>
        </p:nvSpPr>
        <p:spPr/>
        <p:txBody>
          <a:bodyPr/>
          <a:lstStyle/>
          <a:p>
            <a:r>
              <a:rPr lang="en-US" altLang="en-US" smtClean="0">
                <a:ea typeface="ＭＳ Ｐゴシック" pitchFamily="34" charset="-128"/>
              </a:rPr>
              <a:t>The Arias peace plan for Central America</a:t>
            </a:r>
          </a:p>
        </p:txBody>
      </p:sp>
      <p:sp>
        <p:nvSpPr>
          <p:cNvPr id="40964" name="Content Placeholder 2"/>
          <p:cNvSpPr>
            <a:spLocks noGrp="1"/>
          </p:cNvSpPr>
          <p:nvPr>
            <p:ph idx="1"/>
          </p:nvPr>
        </p:nvSpPr>
        <p:spPr>
          <a:xfrm>
            <a:off x="3429000" y="1524000"/>
            <a:ext cx="5410200" cy="4530725"/>
          </a:xfrm>
          <a:solidFill>
            <a:schemeClr val="bg1"/>
          </a:solidFill>
        </p:spPr>
        <p:txBody>
          <a:bodyPr/>
          <a:lstStyle/>
          <a:p>
            <a:r>
              <a:rPr lang="en-US" altLang="en-US" sz="2800" smtClean="0">
                <a:ea typeface="ＭＳ Ｐゴシック" pitchFamily="34" charset="-128"/>
              </a:rPr>
              <a:t>A regional cease fire</a:t>
            </a:r>
          </a:p>
          <a:p>
            <a:r>
              <a:rPr lang="en-US" altLang="en-US" sz="2800" smtClean="0">
                <a:ea typeface="ＭＳ Ｐゴシック" pitchFamily="34" charset="-128"/>
              </a:rPr>
              <a:t>Negotiations between governments and rebels in Nicaragua/El Salvador</a:t>
            </a:r>
          </a:p>
          <a:p>
            <a:r>
              <a:rPr lang="en-US" altLang="en-US" sz="2800" smtClean="0">
                <a:ea typeface="ＭＳ Ｐゴシック" pitchFamily="34" charset="-128"/>
              </a:rPr>
              <a:t>No more military aid from outside sources (eg, United States)</a:t>
            </a:r>
          </a:p>
          <a:p>
            <a:r>
              <a:rPr lang="en-US" altLang="en-US" sz="2800" smtClean="0">
                <a:ea typeface="ＭＳ Ｐゴシック" pitchFamily="34" charset="-128"/>
              </a:rPr>
              <a:t>All Central American nations would move towards </a:t>
            </a:r>
            <a:r>
              <a:rPr lang="ja-JP" altLang="en-US" sz="2800" smtClean="0">
                <a:ea typeface="ＭＳ Ｐゴシック" pitchFamily="34" charset="-128"/>
              </a:rPr>
              <a:t>“</a:t>
            </a:r>
            <a:r>
              <a:rPr lang="en-US" altLang="ja-JP" sz="2800" smtClean="0">
                <a:ea typeface="ＭＳ Ｐゴシック" pitchFamily="34" charset="-128"/>
              </a:rPr>
              <a:t>political pluralism</a:t>
            </a:r>
            <a:r>
              <a:rPr lang="ja-JP" altLang="en-US" sz="2800" smtClean="0">
                <a:ea typeface="ＭＳ Ｐゴシック" pitchFamily="34" charset="-128"/>
              </a:rPr>
              <a:t>”</a:t>
            </a:r>
            <a:endParaRPr lang="en-US" altLang="en-US" smtClean="0">
              <a:ea typeface="ＭＳ Ｐゴシック" pitchFamily="34" charset="-128"/>
            </a:endParaRPr>
          </a:p>
        </p:txBody>
      </p:sp>
      <p:sp>
        <p:nvSpPr>
          <p:cNvPr id="40965" name="TextBox 4"/>
          <p:cNvSpPr txBox="1">
            <a:spLocks noChangeArrowheads="1"/>
          </p:cNvSpPr>
          <p:nvPr/>
        </p:nvSpPr>
        <p:spPr bwMode="auto">
          <a:xfrm>
            <a:off x="527050" y="4770438"/>
            <a:ext cx="2667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en-US" sz="1200"/>
              <a:t>Oscar Arias of Costa Rica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mtClean="0">
                <a:ea typeface="ＭＳ Ｐゴシック" pitchFamily="34" charset="-128"/>
              </a:rPr>
              <a:t>The Reagan Doctrine, 1985</a:t>
            </a:r>
          </a:p>
        </p:txBody>
      </p:sp>
      <p:sp>
        <p:nvSpPr>
          <p:cNvPr id="41987" name="Rectangle 3"/>
          <p:cNvSpPr>
            <a:spLocks noGrp="1" noChangeArrowheads="1"/>
          </p:cNvSpPr>
          <p:nvPr>
            <p:ph type="body" idx="1"/>
          </p:nvPr>
        </p:nvSpPr>
        <p:spPr>
          <a:xfrm>
            <a:off x="609600" y="1295400"/>
            <a:ext cx="4267200" cy="3962400"/>
          </a:xfrm>
        </p:spPr>
        <p:txBody>
          <a:bodyPr/>
          <a:lstStyle/>
          <a:p>
            <a:pPr eaLnBrk="1" hangingPunct="1"/>
            <a:r>
              <a:rPr lang="en-US" altLang="en-US" smtClean="0">
                <a:ea typeface="ＭＳ Ｐゴシック" pitchFamily="34" charset="-128"/>
              </a:rPr>
              <a:t>Direct U.S. military intervention against communist regimes</a:t>
            </a:r>
          </a:p>
          <a:p>
            <a:pPr eaLnBrk="1" hangingPunct="1"/>
            <a:r>
              <a:rPr lang="en-US" altLang="en-US" smtClean="0">
                <a:ea typeface="ＭＳ Ｐゴシック" pitchFamily="34" charset="-128"/>
              </a:rPr>
              <a:t>Went beyond Truman</a:t>
            </a:r>
            <a:r>
              <a:rPr lang="ja-JP" altLang="en-US" smtClean="0">
                <a:ea typeface="ＭＳ Ｐゴシック" pitchFamily="34" charset="-128"/>
              </a:rPr>
              <a:t>’</a:t>
            </a:r>
            <a:r>
              <a:rPr lang="en-US" altLang="ja-JP" smtClean="0">
                <a:ea typeface="ＭＳ Ｐゴシック" pitchFamily="34" charset="-128"/>
              </a:rPr>
              <a:t>s call for financial support of anti-communist regimes</a:t>
            </a:r>
          </a:p>
          <a:p>
            <a:pPr eaLnBrk="1" hangingPunct="1"/>
            <a:endParaRPr lang="en-US" altLang="en-US" smtClean="0">
              <a:ea typeface="ＭＳ Ｐゴシック" pitchFamily="34" charset="-128"/>
            </a:endParaRPr>
          </a:p>
        </p:txBody>
      </p:sp>
      <p:pic>
        <p:nvPicPr>
          <p:cNvPr id="419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752600"/>
            <a:ext cx="36147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Box 5"/>
          <p:cNvSpPr txBox="1">
            <a:spLocks noChangeArrowheads="1"/>
          </p:cNvSpPr>
          <p:nvPr/>
        </p:nvSpPr>
        <p:spPr bwMode="auto">
          <a:xfrm>
            <a:off x="4800600" y="44196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en-US" sz="1400"/>
              <a:t>1983: US invades and occupies Grenada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arter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19113"/>
            <a:ext cx="6781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7" descr="carter-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191000"/>
            <a:ext cx="26670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3975"/>
                                        </p:tgtEl>
                                        <p:attrNameLst>
                                          <p:attrName>style.visibility</p:attrName>
                                        </p:attrNameLst>
                                      </p:cBhvr>
                                      <p:to>
                                        <p:strVal val="visible"/>
                                      </p:to>
                                    </p:set>
                                    <p:animEffect transition="in" filter="dissolve">
                                      <p:cBhvr>
                                        <p:cTn id="7" dur="5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p:txBody>
          <a:bodyPr/>
          <a:lstStyle/>
          <a:p>
            <a:pPr eaLnBrk="1" hangingPunct="1"/>
            <a:r>
              <a:rPr lang="en-US" altLang="en-US" smtClean="0">
                <a:ea typeface="ＭＳ Ｐゴシック" pitchFamily="34" charset="-128"/>
              </a:rPr>
              <a:t>U.S. in Beirut, 1983</a:t>
            </a:r>
          </a:p>
        </p:txBody>
      </p:sp>
      <p:pic>
        <p:nvPicPr>
          <p:cNvPr id="43011" name="Picture 6" descr="HQ%20US%20marines-Beirut23ot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21042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066800"/>
            <a:ext cx="2833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038600"/>
            <a:ext cx="32956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6"/>
          <p:cNvSpPr txBox="1">
            <a:spLocks noChangeArrowheads="1"/>
          </p:cNvSpPr>
          <p:nvPr/>
        </p:nvSpPr>
        <p:spPr bwMode="auto">
          <a:xfrm>
            <a:off x="609600" y="5562600"/>
            <a:ext cx="4876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en-US" sz="1800"/>
              <a:t>Upper right: Israel invades Lebanon; US embassy in Beirut bombed; US barracks bombed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title"/>
          </p:nvPr>
        </p:nvSpPr>
        <p:spPr>
          <a:xfrm>
            <a:off x="2286000" y="381000"/>
            <a:ext cx="4953000" cy="1139825"/>
          </a:xfrm>
        </p:spPr>
        <p:txBody>
          <a:bodyPr/>
          <a:lstStyle/>
          <a:p>
            <a:pPr eaLnBrk="1" hangingPunct="1"/>
            <a:r>
              <a:rPr lang="en-US" altLang="en-US" sz="3800" smtClean="0">
                <a:ea typeface="ＭＳ Ｐゴシック" pitchFamily="34" charset="-128"/>
              </a:rPr>
              <a:t>Iran-Contra, 1986-1987</a:t>
            </a:r>
          </a:p>
        </p:txBody>
      </p:sp>
      <p:sp>
        <p:nvSpPr>
          <p:cNvPr id="44035" name="Rectangle 7"/>
          <p:cNvSpPr>
            <a:spLocks noGrp="1" noChangeArrowheads="1"/>
          </p:cNvSpPr>
          <p:nvPr>
            <p:ph type="body" idx="1"/>
          </p:nvPr>
        </p:nvSpPr>
        <p:spPr>
          <a:xfrm>
            <a:off x="914400" y="1676400"/>
            <a:ext cx="3352800" cy="2057400"/>
          </a:xfrm>
        </p:spPr>
        <p:txBody>
          <a:bodyPr/>
          <a:lstStyle/>
          <a:p>
            <a:pPr algn="r" eaLnBrk="1" hangingPunct="1">
              <a:lnSpc>
                <a:spcPct val="90000"/>
              </a:lnSpc>
            </a:pPr>
            <a:r>
              <a:rPr lang="en-US" altLang="en-US" sz="2200" smtClean="0">
                <a:ea typeface="ＭＳ Ｐゴシック" pitchFamily="34" charset="-128"/>
              </a:rPr>
              <a:t>Money obtained from the arms sales to Iran had been secretly and illegally sent to the Contras for use in Nicaragua</a:t>
            </a:r>
          </a:p>
        </p:txBody>
      </p:sp>
      <p:pic>
        <p:nvPicPr>
          <p:cNvPr id="440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90600"/>
            <a:ext cx="3833813" cy="33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4110038"/>
            <a:ext cx="23114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395663"/>
            <a:ext cx="16287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7"/>
          <p:cNvSpPr txBox="1">
            <a:spLocks noChangeArrowheads="1"/>
          </p:cNvSpPr>
          <p:nvPr/>
        </p:nvSpPr>
        <p:spPr bwMode="auto">
          <a:xfrm>
            <a:off x="941388" y="3741738"/>
            <a:ext cx="3200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algn="r" eaLnBrk="1" hangingPunct="1">
              <a:spcBef>
                <a:spcPct val="0"/>
              </a:spcBef>
              <a:buClrTx/>
              <a:buSzTx/>
              <a:buFontTx/>
              <a:buNone/>
            </a:pPr>
            <a:r>
              <a:rPr lang="en-US" altLang="en-US" sz="1400"/>
              <a:t>Top: Oliver North; Reagan NSC adviser Robert McFarlane and CIA director William Casey</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82550" y="1330325"/>
            <a:ext cx="2971800" cy="3505200"/>
          </a:xfrm>
        </p:spPr>
        <p:txBody>
          <a:bodyPr/>
          <a:lstStyle/>
          <a:p>
            <a:pPr algn="r" eaLnBrk="1" hangingPunct="1">
              <a:lnSpc>
                <a:spcPct val="90000"/>
              </a:lnSpc>
            </a:pPr>
            <a:r>
              <a:rPr lang="en-US" altLang="en-US" sz="2000" smtClean="0">
                <a:ea typeface="ＭＳ Ｐゴシック" pitchFamily="34" charset="-128"/>
              </a:rPr>
              <a:t>Both sides agreed to removal of intermediate and short range nuclear missiles (Intermediate Nuclear Force missiles) in eastern and western Europe</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0" y="1295400"/>
            <a:ext cx="49244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5"/>
          <p:cNvSpPr>
            <a:spLocks noGrp="1" noChangeArrowheads="1"/>
          </p:cNvSpPr>
          <p:nvPr>
            <p:ph type="title"/>
          </p:nvPr>
        </p:nvSpPr>
        <p:spPr/>
        <p:txBody>
          <a:bodyPr/>
          <a:lstStyle/>
          <a:p>
            <a:pPr eaLnBrk="1" hangingPunct="1"/>
            <a:r>
              <a:rPr lang="en-US" altLang="en-US" sz="3800" smtClean="0">
                <a:ea typeface="ＭＳ Ｐゴシック" pitchFamily="34" charset="-128"/>
              </a:rPr>
              <a:t>Reagan/Gorbachev treaty of 1987</a:t>
            </a:r>
          </a:p>
        </p:txBody>
      </p:sp>
      <p:pic>
        <p:nvPicPr>
          <p:cNvPr id="4506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657600"/>
            <a:ext cx="1585913"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733800"/>
            <a:ext cx="35433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7075" y="5181600"/>
            <a:ext cx="15335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Box 8"/>
          <p:cNvSpPr txBox="1">
            <a:spLocks noChangeArrowheads="1"/>
          </p:cNvSpPr>
          <p:nvPr/>
        </p:nvSpPr>
        <p:spPr bwMode="auto">
          <a:xfrm>
            <a:off x="4876800" y="5581650"/>
            <a:ext cx="1981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en-US" sz="1400"/>
              <a:t>Greenham Common women’</a:t>
            </a:r>
            <a:r>
              <a:rPr lang="en-US" altLang="ja-JP" sz="1400"/>
              <a:t>s peace camp</a:t>
            </a:r>
            <a:endParaRPr lang="en-US" altLang="en-US" sz="1400"/>
          </a:p>
        </p:txBody>
      </p:sp>
      <p:pic>
        <p:nvPicPr>
          <p:cNvPr id="4506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2133600"/>
            <a:ext cx="118268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mtClean="0">
                <a:ea typeface="ＭＳ Ｐゴシック" pitchFamily="34" charset="-128"/>
              </a:rPr>
              <a:t>The Reagan domestic scandals</a:t>
            </a:r>
          </a:p>
        </p:txBody>
      </p:sp>
      <p:sp>
        <p:nvSpPr>
          <p:cNvPr id="46083" name="Rectangle 3"/>
          <p:cNvSpPr>
            <a:spLocks noGrp="1" noChangeArrowheads="1"/>
          </p:cNvSpPr>
          <p:nvPr>
            <p:ph type="body" idx="1"/>
          </p:nvPr>
        </p:nvSpPr>
        <p:spPr>
          <a:xfrm>
            <a:off x="457200" y="1600200"/>
            <a:ext cx="5257800" cy="4530725"/>
          </a:xfrm>
        </p:spPr>
        <p:txBody>
          <a:bodyPr/>
          <a:lstStyle/>
          <a:p>
            <a:pPr eaLnBrk="1" hangingPunct="1">
              <a:lnSpc>
                <a:spcPct val="90000"/>
              </a:lnSpc>
            </a:pPr>
            <a:r>
              <a:rPr lang="en-US" altLang="en-US" sz="2600" smtClean="0">
                <a:ea typeface="ＭＳ Ｐゴシック" pitchFamily="34" charset="-128"/>
              </a:rPr>
              <a:t>WEDTECH: Attorney General and close Reagan aides charged with unethical lobbying practices</a:t>
            </a:r>
          </a:p>
          <a:p>
            <a:pPr eaLnBrk="1" hangingPunct="1">
              <a:lnSpc>
                <a:spcPct val="90000"/>
              </a:lnSpc>
            </a:pPr>
            <a:r>
              <a:rPr lang="en-US" altLang="en-US" sz="2600" smtClean="0">
                <a:ea typeface="ＭＳ Ｐゴシック" pitchFamily="34" charset="-128"/>
              </a:rPr>
              <a:t>The House Urban Development (HUD) Scandal: Politicians and bureaucrats sell influence over HUD for $$$</a:t>
            </a:r>
          </a:p>
          <a:p>
            <a:pPr eaLnBrk="1" hangingPunct="1">
              <a:lnSpc>
                <a:spcPct val="90000"/>
              </a:lnSpc>
            </a:pPr>
            <a:r>
              <a:rPr lang="en-US" altLang="en-US" sz="2600" smtClean="0">
                <a:ea typeface="ＭＳ Ｐゴシック" pitchFamily="34" charset="-128"/>
              </a:rPr>
              <a:t>Attorney General repeatedly investigated for alleged bribe taking </a:t>
            </a: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71600"/>
            <a:ext cx="23891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5430838" y="5276850"/>
            <a:ext cx="3124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50000"/>
              </a:spcBef>
              <a:buClrTx/>
              <a:buSzTx/>
              <a:buFontTx/>
              <a:buNone/>
            </a:pPr>
            <a:r>
              <a:rPr lang="en-US" altLang="en-US" sz="1400"/>
              <a:t>Attorney General Edwin Messe III</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ea typeface="ＭＳ Ｐゴシック" pitchFamily="34" charset="-128"/>
              </a:rPr>
              <a:t>Carter contributions</a:t>
            </a:r>
          </a:p>
        </p:txBody>
      </p:sp>
      <p:sp>
        <p:nvSpPr>
          <p:cNvPr id="7171" name="Rectangle 3"/>
          <p:cNvSpPr>
            <a:spLocks noGrp="1" noChangeArrowheads="1"/>
          </p:cNvSpPr>
          <p:nvPr>
            <p:ph type="body" idx="1"/>
          </p:nvPr>
        </p:nvSpPr>
        <p:spPr>
          <a:xfrm>
            <a:off x="457200" y="990600"/>
            <a:ext cx="5715000" cy="3886200"/>
          </a:xfrm>
        </p:spPr>
        <p:txBody>
          <a:bodyPr/>
          <a:lstStyle/>
          <a:p>
            <a:pPr eaLnBrk="1" hangingPunct="1">
              <a:lnSpc>
                <a:spcPct val="90000"/>
              </a:lnSpc>
            </a:pPr>
            <a:r>
              <a:rPr lang="en-US" altLang="en-US" sz="2100" smtClean="0">
                <a:ea typeface="ＭＳ Ｐゴシック" pitchFamily="34" charset="-128"/>
              </a:rPr>
              <a:t>Department of Education in 1979</a:t>
            </a:r>
          </a:p>
          <a:p>
            <a:pPr eaLnBrk="1" hangingPunct="1">
              <a:lnSpc>
                <a:spcPct val="90000"/>
              </a:lnSpc>
            </a:pPr>
            <a:r>
              <a:rPr lang="en-US" altLang="en-US" sz="2100" smtClean="0">
                <a:ea typeface="ＭＳ Ｐゴシック" pitchFamily="34" charset="-128"/>
              </a:rPr>
              <a:t>Reformed Civil Service</a:t>
            </a:r>
          </a:p>
          <a:p>
            <a:pPr eaLnBrk="1" hangingPunct="1">
              <a:lnSpc>
                <a:spcPct val="90000"/>
              </a:lnSpc>
            </a:pPr>
            <a:r>
              <a:rPr lang="en-US" altLang="en-US" sz="2100" smtClean="0">
                <a:ea typeface="ＭＳ Ｐゴシック" pitchFamily="34" charset="-128"/>
              </a:rPr>
              <a:t>Environmental Superfund</a:t>
            </a:r>
          </a:p>
          <a:p>
            <a:pPr eaLnBrk="1" hangingPunct="1">
              <a:lnSpc>
                <a:spcPct val="90000"/>
              </a:lnSpc>
            </a:pPr>
            <a:r>
              <a:rPr lang="en-US" altLang="en-US" sz="2100" smtClean="0">
                <a:ea typeface="ＭＳ Ｐゴシック" pitchFamily="34" charset="-128"/>
              </a:rPr>
              <a:t>100 million acres of land set aside in Alaska</a:t>
            </a:r>
          </a:p>
          <a:p>
            <a:pPr eaLnBrk="1" hangingPunct="1">
              <a:lnSpc>
                <a:spcPct val="90000"/>
              </a:lnSpc>
            </a:pPr>
            <a:r>
              <a:rPr lang="en-US" altLang="en-US" sz="2100" smtClean="0">
                <a:ea typeface="ＭＳ Ｐゴシック" pitchFamily="34" charset="-128"/>
              </a:rPr>
              <a:t>Appointed women and minorities to office in record numbers . . .</a:t>
            </a:r>
          </a:p>
        </p:txBody>
      </p:sp>
      <p:pic>
        <p:nvPicPr>
          <p:cNvPr id="7172" name="Picture 5" descr="jim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762000"/>
            <a:ext cx="26733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92young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971800"/>
            <a:ext cx="228123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1"/>
          <p:cNvSpPr txBox="1">
            <a:spLocks noChangeArrowheads="1"/>
          </p:cNvSpPr>
          <p:nvPr/>
        </p:nvSpPr>
        <p:spPr bwMode="auto">
          <a:xfrm>
            <a:off x="3657600" y="5638800"/>
            <a:ext cx="297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ea typeface="ＭＳ Ｐゴシック" pitchFamily="34" charset="-128"/>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ea typeface="ＭＳ Ｐゴシック" pitchFamily="34" charset="-128"/>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ea typeface="ＭＳ Ｐゴシック" pitchFamily="34" charset="-128"/>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ea typeface="ＭＳ Ｐゴシック" pitchFamily="34" charset="-128"/>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spcBef>
                <a:spcPct val="0"/>
              </a:spcBef>
              <a:buClrTx/>
              <a:buSzTx/>
              <a:buFontTx/>
              <a:buNone/>
            </a:pPr>
            <a:r>
              <a:rPr lang="en-US" altLang="en-US" sz="1800"/>
              <a:t>Andrew Young, Carter’s ambassador to United Nations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ea typeface="ＭＳ Ｐゴシック" pitchFamily="34" charset="-128"/>
              </a:rPr>
              <a:t>Carter’</a:t>
            </a:r>
            <a:r>
              <a:rPr lang="en-US" altLang="ja-JP" smtClean="0">
                <a:ea typeface="ＭＳ Ｐゴシック" pitchFamily="34" charset="-128"/>
              </a:rPr>
              <a:t>s energy policy</a:t>
            </a:r>
            <a:endParaRPr lang="en-US" altLang="en-US" smtClean="0">
              <a:ea typeface="ＭＳ Ｐゴシック" pitchFamily="34" charset="-128"/>
            </a:endParaRPr>
          </a:p>
        </p:txBody>
      </p:sp>
      <p:sp>
        <p:nvSpPr>
          <p:cNvPr id="8195" name="Rectangle 3"/>
          <p:cNvSpPr>
            <a:spLocks noGrp="1" noChangeArrowheads="1"/>
          </p:cNvSpPr>
          <p:nvPr>
            <p:ph type="body" idx="1"/>
          </p:nvPr>
        </p:nvSpPr>
        <p:spPr>
          <a:xfrm>
            <a:off x="457200" y="1066800"/>
            <a:ext cx="5257800" cy="5140325"/>
          </a:xfrm>
        </p:spPr>
        <p:txBody>
          <a:bodyPr/>
          <a:lstStyle/>
          <a:p>
            <a:pPr eaLnBrk="1" hangingPunct="1"/>
            <a:r>
              <a:rPr lang="en-US" altLang="en-US" sz="2800" smtClean="0">
                <a:ea typeface="ＭＳ Ｐゴシック" pitchFamily="34" charset="-128"/>
              </a:rPr>
              <a:t>By 1985:</a:t>
            </a:r>
          </a:p>
          <a:p>
            <a:pPr eaLnBrk="1" hangingPunct="1"/>
            <a:r>
              <a:rPr lang="en-US" altLang="en-US" sz="2800" smtClean="0">
                <a:ea typeface="ＭＳ Ｐゴシック" pitchFamily="34" charset="-128"/>
              </a:rPr>
              <a:t>Reduce annual rate of energy demand by 2 percent</a:t>
            </a:r>
          </a:p>
          <a:p>
            <a:pPr eaLnBrk="1" hangingPunct="1"/>
            <a:r>
              <a:rPr lang="en-US" altLang="en-US" sz="2800" smtClean="0">
                <a:ea typeface="ＭＳ Ｐゴシック" pitchFamily="34" charset="-128"/>
              </a:rPr>
              <a:t>Cut national gasoline use by 10 percent</a:t>
            </a:r>
          </a:p>
          <a:p>
            <a:pPr eaLnBrk="1" hangingPunct="1"/>
            <a:r>
              <a:rPr lang="en-US" altLang="en-US" sz="2800" smtClean="0">
                <a:ea typeface="ＭＳ Ｐゴシック" pitchFamily="34" charset="-128"/>
              </a:rPr>
              <a:t>Cut consumption of imported oil</a:t>
            </a:r>
          </a:p>
          <a:p>
            <a:pPr eaLnBrk="1" hangingPunct="1"/>
            <a:r>
              <a:rPr lang="en-US" altLang="en-US" sz="2800" smtClean="0">
                <a:ea typeface="ＭＳ Ｐゴシック" pitchFamily="34" charset="-128"/>
              </a:rPr>
              <a:t>Rely more on solar energy and insulation</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95400"/>
            <a:ext cx="26289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descr="three%20mile%20islan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95400"/>
            <a:ext cx="54340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6"/>
          <p:cNvSpPr>
            <a:spLocks noGrp="1" noChangeArrowheads="1"/>
          </p:cNvSpPr>
          <p:nvPr>
            <p:ph type="title"/>
          </p:nvPr>
        </p:nvSpPr>
        <p:spPr/>
        <p:txBody>
          <a:bodyPr/>
          <a:lstStyle/>
          <a:p>
            <a:pPr eaLnBrk="1" hangingPunct="1"/>
            <a:r>
              <a:rPr lang="en-US" altLang="en-US" smtClean="0">
                <a:ea typeface="ＭＳ Ｐゴシック" pitchFamily="34" charset="-128"/>
              </a:rPr>
              <a:t>Three mile island, March 1979</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905000"/>
            <a:ext cx="3700463"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1971_Buick_Riv_How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365375"/>
            <a:ext cx="5476875"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1970_Buick_Rivie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10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9" descr="002-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500" y="1462088"/>
            <a:ext cx="571500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Effect transition="in" filter="dissolve">
                                      <p:cBhvr>
                                        <p:cTn id="7" dur="500"/>
                                        <p:tgtEl>
                                          <p:spTgt spid="6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fix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26003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descr="03800176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447800"/>
            <a:ext cx="27622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9" descr="plac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143000"/>
            <a:ext cx="609600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637"/>
                                        </p:tgtEl>
                                        <p:attrNameLst>
                                          <p:attrName>style.visibility</p:attrName>
                                        </p:attrNameLst>
                                      </p:cBhvr>
                                      <p:to>
                                        <p:strVal val="visible"/>
                                      </p:to>
                                    </p:set>
                                    <p:animEffect transition="in" filter="dissolve">
                                      <p:cBhvr>
                                        <p:cTn id="7" dur="500"/>
                                        <p:tgtEl>
                                          <p:spTgt spid="696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9639"/>
                                        </p:tgtEl>
                                        <p:attrNameLst>
                                          <p:attrName>style.visibility</p:attrName>
                                        </p:attrNameLst>
                                      </p:cBhvr>
                                      <p:to>
                                        <p:strVal val="visible"/>
                                      </p:to>
                                    </p:set>
                                    <p:animEffect transition="in" filter="dissolve">
                                      <p:cBhvr>
                                        <p:cTn id="12" dur="500"/>
                                        <p:tgtEl>
                                          <p:spTgt spid="696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9641"/>
                                        </p:tgtEl>
                                        <p:attrNameLst>
                                          <p:attrName>style.visibility</p:attrName>
                                        </p:attrNameLst>
                                      </p:cBhvr>
                                      <p:to>
                                        <p:strVal val="visible"/>
                                      </p:to>
                                    </p:set>
                                    <p:animEffect transition="in" filter="dissolve">
                                      <p:cBhvr>
                                        <p:cTn id="17" dur="500"/>
                                        <p:tgtEl>
                                          <p:spTgt spid="69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2906</TotalTime>
  <Words>1184</Words>
  <Application>Microsoft Office PowerPoint</Application>
  <PresentationFormat>On-screen Show (4:3)</PresentationFormat>
  <Paragraphs>161</Paragraphs>
  <Slides>43</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ＭＳ Ｐゴシック</vt:lpstr>
      <vt:lpstr>Garamond</vt:lpstr>
      <vt:lpstr>Wingdings</vt:lpstr>
      <vt:lpstr>Times New Roman</vt:lpstr>
      <vt:lpstr>Edge</vt:lpstr>
      <vt:lpstr>PowerPoint Presentation</vt:lpstr>
      <vt:lpstr>Nixon’s domestic record</vt:lpstr>
      <vt:lpstr>PowerPoint Presentation</vt:lpstr>
      <vt:lpstr>PowerPoint Presentation</vt:lpstr>
      <vt:lpstr>Carter contributions</vt:lpstr>
      <vt:lpstr>Carter’s energy policy</vt:lpstr>
      <vt:lpstr>Three mile island, March 1979</vt:lpstr>
      <vt:lpstr>PowerPoint Presentation</vt:lpstr>
      <vt:lpstr>PowerPoint Presentation</vt:lpstr>
      <vt:lpstr>PowerPoint Presentation</vt:lpstr>
      <vt:lpstr>Equal rights amendment, second try:</vt:lpstr>
      <vt:lpstr>PowerPoint Presentation</vt:lpstr>
      <vt:lpstr>PowerPoint Presentation</vt:lpstr>
      <vt:lpstr>Bakke v. UC Davis, 1978</vt:lpstr>
      <vt:lpstr>PowerPoint Presentation</vt:lpstr>
      <vt:lpstr>Carter’s “human rights” policy</vt:lpstr>
      <vt:lpstr>The Carter Doctrine, 1980</vt:lpstr>
      <vt:lpstr>PowerPoint Presentation</vt:lpstr>
      <vt:lpstr>PowerPoint Presentation</vt:lpstr>
      <vt:lpstr>PowerPoint Presentation</vt:lpstr>
      <vt:lpstr>PowerPoint Presentation</vt:lpstr>
      <vt:lpstr>1966: California Gubernatorial election</vt:lpstr>
      <vt:lpstr>PowerPoint Presentation</vt:lpstr>
      <vt:lpstr>PowerPoint Presentation</vt:lpstr>
      <vt:lpstr>PowerPoint Presentation</vt:lpstr>
      <vt:lpstr>The Reagan Coalition</vt:lpstr>
      <vt:lpstr>PowerPoint Presentation</vt:lpstr>
      <vt:lpstr>PowerPoint Presentation</vt:lpstr>
      <vt:lpstr>PowerPoint Presentation</vt:lpstr>
      <vt:lpstr>PowerPoint Presentation</vt:lpstr>
      <vt:lpstr>Talk Radio</vt:lpstr>
      <vt:lpstr>The deregulation of broadcasting</vt:lpstr>
      <vt:lpstr>Deregulate everything?   Not the military</vt:lpstr>
      <vt:lpstr>Revolution in Nicaragua, 1979</vt:lpstr>
      <vt:lpstr>U.S. intervention in El Salvador and Nicaragua</vt:lpstr>
      <vt:lpstr>Jeanne Kirkpatrick, National Security Adviser</vt:lpstr>
      <vt:lpstr>The Boland Amendment, 1983</vt:lpstr>
      <vt:lpstr>The Arias peace plan for Central America</vt:lpstr>
      <vt:lpstr>The Reagan Doctrine, 1985</vt:lpstr>
      <vt:lpstr>U.S. in Beirut, 1983</vt:lpstr>
      <vt:lpstr>Iran-Contra, 1986-1987</vt:lpstr>
      <vt:lpstr>Reagan/Gorbachev treaty of 1987</vt:lpstr>
      <vt:lpstr>The Reagan domestic scandals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Greensboro, February 1960</dc:title>
  <dc:creator>Matthew Lasar</dc:creator>
  <cp:lastModifiedBy>User</cp:lastModifiedBy>
  <cp:revision>228</cp:revision>
  <dcterms:created xsi:type="dcterms:W3CDTF">2003-05-19T01:28:46Z</dcterms:created>
  <dcterms:modified xsi:type="dcterms:W3CDTF">2015-11-27T21:25:05Z</dcterms:modified>
</cp:coreProperties>
</file>