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25"/>
  </p:notesMasterIdLst>
  <p:sldIdLst>
    <p:sldId id="256" r:id="rId2"/>
    <p:sldId id="270" r:id="rId3"/>
    <p:sldId id="275" r:id="rId4"/>
    <p:sldId id="276" r:id="rId5"/>
    <p:sldId id="257" r:id="rId6"/>
    <p:sldId id="259" r:id="rId7"/>
    <p:sldId id="271" r:id="rId8"/>
    <p:sldId id="278" r:id="rId9"/>
    <p:sldId id="260" r:id="rId10"/>
    <p:sldId id="280" r:id="rId11"/>
    <p:sldId id="261" r:id="rId12"/>
    <p:sldId id="262" r:id="rId13"/>
    <p:sldId id="279" r:id="rId14"/>
    <p:sldId id="263" r:id="rId15"/>
    <p:sldId id="273" r:id="rId16"/>
    <p:sldId id="264" r:id="rId17"/>
    <p:sldId id="265" r:id="rId18"/>
    <p:sldId id="277" r:id="rId19"/>
    <p:sldId id="283" r:id="rId20"/>
    <p:sldId id="281" r:id="rId21"/>
    <p:sldId id="284" r:id="rId22"/>
    <p:sldId id="266" r:id="rId23"/>
    <p:sldId id="285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5"/>
    <p:restoredTop sz="92950"/>
  </p:normalViewPr>
  <p:slideViewPr>
    <p:cSldViewPr>
      <p:cViewPr varScale="1">
        <p:scale>
          <a:sx n="85" d="100"/>
          <a:sy n="85" d="100"/>
        </p:scale>
        <p:origin x="23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43846586-F1C6-A54B-A9A6-B6E2E754B3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52548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D9D8DCF0-EB63-AB40-8876-9A11AEAF97FE}" type="slidenum">
              <a:rPr lang="en-US" altLang="en-US" sz="1200">
                <a:latin typeface="Times New Roman" charset="0"/>
              </a:rPr>
              <a:pPr/>
              <a:t>1</a:t>
            </a:fld>
            <a:endParaRPr lang="en-US" altLang="en-US" sz="1200">
              <a:latin typeface="Times New Roman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738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681D52C4-F974-D446-84F6-63C1CBF14080}" type="slidenum">
              <a:rPr lang="en-US" altLang="en-US" sz="1200">
                <a:latin typeface="Times New Roman" charset="0"/>
              </a:rPr>
              <a:pPr/>
              <a:t>10</a:t>
            </a:fld>
            <a:endParaRPr lang="en-US" altLang="en-US" sz="1200">
              <a:latin typeface="Times New Roman" charset="0"/>
            </a:endParaRPr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81277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D8649686-13EA-A946-8F0C-3E053532D66F}" type="slidenum">
              <a:rPr lang="en-US" altLang="en-US" sz="1200">
                <a:latin typeface="Times New Roman" charset="0"/>
              </a:rPr>
              <a:pPr/>
              <a:t>11</a:t>
            </a:fld>
            <a:endParaRPr lang="en-US" altLang="en-US" sz="1200">
              <a:latin typeface="Times New Roman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1652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CFCF38B4-CD9A-3E46-A723-94C04DB1DB0B}" type="slidenum">
              <a:rPr lang="en-US" altLang="en-US" sz="1200">
                <a:latin typeface="Times New Roman" charset="0"/>
              </a:rPr>
              <a:pPr/>
              <a:t>12</a:t>
            </a:fld>
            <a:endParaRPr lang="en-US" altLang="en-US" sz="1200">
              <a:latin typeface="Times New Roman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66879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0C3C62CB-1D8E-B647-88D5-F09FBE5B2AA2}" type="slidenum">
              <a:rPr lang="en-US" altLang="en-US" sz="1200">
                <a:latin typeface="Times New Roman" charset="0"/>
              </a:rPr>
              <a:pPr/>
              <a:t>13</a:t>
            </a:fld>
            <a:endParaRPr lang="en-US" alt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9423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3F63E4CD-0B3B-7245-8440-4A96C967F9D7}" type="slidenum">
              <a:rPr lang="en-US" altLang="en-US" sz="1200">
                <a:latin typeface="Times New Roman" charset="0"/>
              </a:rPr>
              <a:pPr/>
              <a:t>14</a:t>
            </a:fld>
            <a:endParaRPr lang="en-US" altLang="en-US" sz="1200">
              <a:latin typeface="Times New Roman" charset="0"/>
            </a:endParaRPr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4514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193C1E5C-0F7E-9544-8119-9E7B6A01A084}" type="slidenum">
              <a:rPr lang="en-US" altLang="en-US" sz="1200">
                <a:latin typeface="Times New Roman" charset="0"/>
              </a:rPr>
              <a:pPr/>
              <a:t>15</a:t>
            </a:fld>
            <a:endParaRPr lang="en-US" altLang="en-US" sz="1200">
              <a:latin typeface="Times New Roman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58982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DDECB1DD-F30A-7C48-A0BC-F215EAFD6A18}" type="slidenum">
              <a:rPr lang="en-US" altLang="en-US" sz="1200">
                <a:latin typeface="Times New Roman" charset="0"/>
              </a:rPr>
              <a:pPr/>
              <a:t>16</a:t>
            </a:fld>
            <a:endParaRPr lang="en-US" altLang="en-US" sz="1200">
              <a:latin typeface="Times New Roman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15160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D6081784-32B5-9E4B-BA2A-D3B0BEC9131D}" type="slidenum">
              <a:rPr lang="en-US" altLang="en-US" sz="1200">
                <a:latin typeface="Times New Roman" charset="0"/>
              </a:rPr>
              <a:pPr/>
              <a:t>17</a:t>
            </a:fld>
            <a:endParaRPr lang="en-US" altLang="en-US" sz="1200">
              <a:latin typeface="Times New Roman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317603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2AD7FFAD-41F4-6D46-8A9C-82F9BD6A646D}" type="slidenum">
              <a:rPr lang="en-US" altLang="en-US" sz="1200">
                <a:latin typeface="Times New Roman" charset="0"/>
              </a:rPr>
              <a:pPr/>
              <a:t>18</a:t>
            </a:fld>
            <a:endParaRPr lang="en-US" altLang="en-US" sz="1200">
              <a:latin typeface="Times New Roman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5615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C6A3A26A-C254-8C4F-AC6A-FDFD039691B7}" type="slidenum">
              <a:rPr lang="en-US" altLang="en-US" sz="1200">
                <a:latin typeface="Times New Roman" charset="0"/>
              </a:rPr>
              <a:pPr/>
              <a:t>19</a:t>
            </a:fld>
            <a:endParaRPr lang="en-US" altLang="en-US" sz="1200">
              <a:latin typeface="Times New Roman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0509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2953BF4-B159-044A-BDF0-81BC93922F54}" type="slidenum">
              <a:rPr lang="en-US" altLang="en-US" sz="1200">
                <a:latin typeface="Times New Roman" charset="0"/>
              </a:rPr>
              <a:pPr/>
              <a:t>2</a:t>
            </a:fld>
            <a:endParaRPr lang="en-US" alt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6833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49CC4F12-8495-FD4E-9669-D6B7D199DA54}" type="slidenum">
              <a:rPr lang="en-US" altLang="en-US" sz="1200">
                <a:latin typeface="Times New Roman" charset="0"/>
              </a:rPr>
              <a:pPr/>
              <a:t>20</a:t>
            </a:fld>
            <a:endParaRPr lang="en-US" alt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682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17D064E4-4647-334E-B84C-1C103FF73C51}" type="slidenum">
              <a:rPr lang="en-US" altLang="en-US" sz="1200">
                <a:latin typeface="Times New Roman" charset="0"/>
              </a:rPr>
              <a:pPr/>
              <a:t>22</a:t>
            </a:fld>
            <a:endParaRPr lang="en-US" altLang="en-US" sz="1200">
              <a:latin typeface="Times New Roman" charset="0"/>
            </a:endParaRPr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06693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03B905BD-E368-024F-A68F-373395290D7F}" type="slidenum">
              <a:rPr lang="en-US" altLang="en-US" sz="1200">
                <a:latin typeface="Times New Roman" charset="0"/>
              </a:rPr>
              <a:pPr/>
              <a:t>23</a:t>
            </a:fld>
            <a:endParaRPr lang="en-US" alt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403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967C5DAC-60CC-8A49-96FC-2AFB4FFDF56D}" type="slidenum">
              <a:rPr lang="en-US" altLang="en-US" sz="1200">
                <a:latin typeface="Times New Roman" charset="0"/>
              </a:rPr>
              <a:pPr/>
              <a:t>3</a:t>
            </a:fld>
            <a:endParaRPr lang="en-US" altLang="en-US" sz="1200">
              <a:latin typeface="Times New Roman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51302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8ECFD99D-E543-7F40-9C56-46505945092D}" type="slidenum">
              <a:rPr lang="en-US" altLang="en-US" sz="1200">
                <a:latin typeface="Times New Roman" charset="0"/>
              </a:rPr>
              <a:pPr/>
              <a:t>4</a:t>
            </a:fld>
            <a:endParaRPr lang="en-US" altLang="en-US" sz="1200">
              <a:latin typeface="Times New Roman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16606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1889F60D-0321-0440-A8F5-6625418AE41A}" type="slidenum">
              <a:rPr lang="en-US" altLang="en-US" sz="1200">
                <a:latin typeface="Times New Roman" charset="0"/>
              </a:rPr>
              <a:pPr/>
              <a:t>5</a:t>
            </a:fld>
            <a:endParaRPr lang="en-US" altLang="en-US" sz="1200">
              <a:latin typeface="Times New Roman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210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BCD9D97-ABDF-874E-BF76-755BF26F1970}" type="slidenum">
              <a:rPr lang="en-US" altLang="en-US" sz="1200">
                <a:latin typeface="Times New Roman" charset="0"/>
              </a:rPr>
              <a:pPr/>
              <a:t>6</a:t>
            </a:fld>
            <a:endParaRPr lang="en-US" altLang="en-US" sz="1200">
              <a:latin typeface="Times New Roman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06822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71F105D3-1C7A-844A-B250-0AAA35735EE7}" type="slidenum">
              <a:rPr lang="en-US" altLang="en-US" sz="1200">
                <a:latin typeface="Times New Roman" charset="0"/>
              </a:rPr>
              <a:pPr/>
              <a:t>7</a:t>
            </a:fld>
            <a:endParaRPr lang="en-US" altLang="en-US" sz="1200">
              <a:latin typeface="Times New Roman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3033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F1A72E45-4BEA-C34A-AABA-4E7D3320B1B5}" type="slidenum">
              <a:rPr lang="en-US" altLang="en-US" sz="1200">
                <a:latin typeface="Times New Roman" charset="0"/>
              </a:rPr>
              <a:pPr/>
              <a:t>8</a:t>
            </a:fld>
            <a:endParaRPr lang="en-US" altLang="en-US" sz="120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9228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fld id="{2AFF8159-DD59-A645-91CF-3E4203961E55}" type="slidenum">
              <a:rPr lang="en-US" altLang="en-US" sz="1200">
                <a:latin typeface="Times New Roman" charset="0"/>
              </a:rPr>
              <a:pPr/>
              <a:t>9</a:t>
            </a:fld>
            <a:endParaRPr lang="en-US" altLang="en-US" sz="1200">
              <a:latin typeface="Times New Roman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en-US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1821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573 h 1000"/>
              <a:gd name="T6" fmla="*/ 0 w 1000"/>
              <a:gd name="T7" fmla="*/ 1199857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797C1B-7F4B-BD48-AD0F-865E302427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372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2BC12-A6DF-8D49-9570-2A19F2DF9A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214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2CE17B-F351-E646-AF3F-25A8CF6E22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69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81C666-A38D-ED4B-9237-711F838F8C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7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0E87BB-B8EA-7045-8755-54EC4690E4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6412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9EFF73-99AD-7E4E-9DA0-FBBB544BF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3756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4DD01D-752E-2E4B-BC38-09BC33E848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35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927A8D-C18E-1546-855D-F32DD3E25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28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B536FB-28F3-C446-BC32-E3E941ECA7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365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DB4968-7072-9440-9FC1-CBD2F14FF2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54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EED4A4-C549-4B40-ADA5-10F52BA0FF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20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23F80D0-A70D-6841-AB8E-BA2E69A526D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o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n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o"/>
        <a:defRPr sz="2300">
          <a:solidFill>
            <a:schemeClr val="tx1"/>
          </a:solidFill>
          <a:latin typeface="+mn-lt"/>
          <a:ea typeface="ＭＳ Ｐゴシック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Lasar’s U2             a great  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95800" y="2286000"/>
            <a:ext cx="3124200" cy="16002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altLang="en-US" sz="7200">
                <a:ea typeface="ＭＳ Ｐゴシック" charset="-128"/>
              </a:rPr>
              <a:t>writer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524000"/>
            <a:ext cx="65087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619250"/>
            <a:ext cx="10668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 Box 6"/>
          <p:cNvSpPr txBox="1">
            <a:spLocks noChangeArrowheads="1"/>
          </p:cNvSpPr>
          <p:nvPr/>
        </p:nvSpPr>
        <p:spPr bwMode="auto">
          <a:xfrm>
            <a:off x="1676400" y="35814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14342" name="Text Box 7"/>
          <p:cNvSpPr txBox="1">
            <a:spLocks noChangeArrowheads="1"/>
          </p:cNvSpPr>
          <p:nvPr/>
        </p:nvSpPr>
        <p:spPr bwMode="auto">
          <a:xfrm>
            <a:off x="4343400" y="3581400"/>
            <a:ext cx="3733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With 8 EZ rules!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2. Use simpler words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Metropolis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City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Utilize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Use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Convivial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Cheerful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Cupidity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Protean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 Insouciant</a:t>
            </a:r>
          </a:p>
          <a:p>
            <a:pPr eaLnBrk="1" hangingPunct="1"/>
            <a:endParaRPr lang="en-US" altLang="en-US">
              <a:ea typeface="ＭＳ Ｐゴシック" charset="-128"/>
            </a:endParaRPr>
          </a:p>
          <a:p>
            <a:pPr lvl="1" eaLnBrk="1" hangingPunct="1"/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3. Use shorter sentences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If your sentence runs on for more than three lines the chances are that it is too long, at least that’s what I think about this aspect of writing and I’ve been doing it for a while, trust me on this, no, really.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4. Do not use clichés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charset="-128"/>
              </a:rPr>
              <a:t>“The café </a:t>
            </a:r>
            <a:r>
              <a:rPr lang="en-US" altLang="en-US" i="1">
                <a:ea typeface="ＭＳ Ｐゴシック" charset="-128"/>
              </a:rPr>
              <a:t>was a mecca</a:t>
            </a:r>
            <a:r>
              <a:rPr lang="en-US" altLang="en-US">
                <a:ea typeface="ＭＳ Ｐゴシック" charset="-128"/>
              </a:rPr>
              <a:t> for local artists and intellectuals.”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charset="-128"/>
              </a:rPr>
              <a:t>“It was </a:t>
            </a:r>
            <a:r>
              <a:rPr lang="en-US" altLang="en-US" i="1">
                <a:ea typeface="ＭＳ Ｐゴシック" charset="-128"/>
              </a:rPr>
              <a:t>the mother</a:t>
            </a:r>
            <a:r>
              <a:rPr lang="en-US" altLang="en-US">
                <a:ea typeface="ＭＳ Ｐゴシック" charset="-128"/>
              </a:rPr>
              <a:t> of all party battles.”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charset="-128"/>
              </a:rPr>
              <a:t>“Having </a:t>
            </a:r>
            <a:r>
              <a:rPr lang="en-US" altLang="en-US" i="1">
                <a:ea typeface="ＭＳ Ｐゴシック" charset="-128"/>
              </a:rPr>
              <a:t>spent his political capital</a:t>
            </a:r>
            <a:r>
              <a:rPr lang="en-US" altLang="en-US">
                <a:ea typeface="ＭＳ Ｐゴシック" charset="-128"/>
              </a:rPr>
              <a:t>, Grover Cleveland would now have to </a:t>
            </a:r>
            <a:r>
              <a:rPr lang="en-US" altLang="en-US" i="1">
                <a:ea typeface="ＭＳ Ｐゴシック" charset="-128"/>
              </a:rPr>
              <a:t>pay the electoral piper</a:t>
            </a:r>
            <a:r>
              <a:rPr lang="en-US" altLang="en-US">
                <a:ea typeface="ＭＳ Ｐゴシック" charset="-128"/>
              </a:rPr>
              <a:t>.”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charset="-128"/>
              </a:rPr>
              <a:t>“Descartes began to </a:t>
            </a:r>
            <a:r>
              <a:rPr lang="en-US" altLang="en-US" i="1">
                <a:ea typeface="ＭＳ Ｐゴシック" charset="-128"/>
              </a:rPr>
              <a:t>think outside the box</a:t>
            </a:r>
            <a:r>
              <a:rPr lang="en-US" altLang="en-US">
                <a:ea typeface="ＭＳ Ｐゴシック" charset="-128"/>
              </a:rPr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>
          <a:xfrm>
            <a:off x="574675" y="-76200"/>
            <a:ext cx="8001000" cy="1216025"/>
          </a:xfrm>
        </p:spPr>
        <p:txBody>
          <a:bodyPr/>
          <a:lstStyle/>
          <a:p>
            <a:r>
              <a:rPr lang="en-US" altLang="en-US" smtClean="0">
                <a:ea typeface="ＭＳ Ｐゴシック" charset="-128"/>
              </a:rPr>
              <a:t>4b. News </a:t>
            </a:r>
            <a:r>
              <a:rPr lang="en-US" altLang="en-US">
                <a:ea typeface="ＭＳ Ｐゴシック" charset="-128"/>
              </a:rPr>
              <a:t>clichés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>
                <a:ea typeface="ＭＳ Ｐゴシック" charset="-128"/>
              </a:rPr>
              <a:t>Game changer</a:t>
            </a:r>
          </a:p>
          <a:p>
            <a:r>
              <a:rPr lang="en-US" altLang="en-US" sz="2000">
                <a:ea typeface="ＭＳ Ｐゴシック" charset="-128"/>
              </a:rPr>
              <a:t>Inside the beltway</a:t>
            </a:r>
          </a:p>
          <a:p>
            <a:r>
              <a:rPr lang="en-US" altLang="en-US" sz="2000">
                <a:ea typeface="ＭＳ Ｐゴシック" charset="-128"/>
              </a:rPr>
              <a:t>Main Street versus Wall Street</a:t>
            </a:r>
          </a:p>
          <a:p>
            <a:r>
              <a:rPr lang="en-US" altLang="en-US" sz="2000">
                <a:ea typeface="ＭＳ Ｐゴシック" charset="-128"/>
              </a:rPr>
              <a:t>He won a Hail Mary pass</a:t>
            </a:r>
          </a:p>
          <a:p>
            <a:r>
              <a:rPr lang="en-US" altLang="en-US" sz="2000">
                <a:ea typeface="ＭＳ Ｐゴシック" charset="-128"/>
              </a:rPr>
              <a:t>She’s a maverick</a:t>
            </a:r>
          </a:p>
          <a:p>
            <a:r>
              <a:rPr lang="en-US" altLang="en-US" sz="2000">
                <a:ea typeface="ＭＳ Ｐゴシック" charset="-128"/>
              </a:rPr>
              <a:t>Flip flop</a:t>
            </a:r>
          </a:p>
          <a:p>
            <a:r>
              <a:rPr lang="en-US" altLang="en-US" sz="2000">
                <a:ea typeface="ＭＳ Ｐゴシック" charset="-128"/>
              </a:rPr>
              <a:t>Smear campaign</a:t>
            </a:r>
          </a:p>
          <a:p>
            <a:r>
              <a:rPr lang="en-US" altLang="en-US" sz="2000">
                <a:ea typeface="ＭＳ Ｐゴシック" charset="-128"/>
              </a:rPr>
              <a:t>Wreaking havoc with our security</a:t>
            </a:r>
          </a:p>
          <a:p>
            <a:r>
              <a:rPr lang="en-US" altLang="en-US" sz="2000">
                <a:ea typeface="ＭＳ Ｐゴシック" charset="-128"/>
              </a:rPr>
              <a:t>Playing political football with our future</a:t>
            </a:r>
          </a:p>
          <a:p>
            <a:r>
              <a:rPr lang="en-US" altLang="en-US" sz="2000">
                <a:ea typeface="ＭＳ Ｐゴシック" charset="-128"/>
              </a:rPr>
              <a:t>Running neck and neck</a:t>
            </a:r>
          </a:p>
          <a:p>
            <a:r>
              <a:rPr lang="en-US" altLang="en-US" sz="2000">
                <a:ea typeface="ＭＳ Ｐゴシック" charset="-128"/>
              </a:rPr>
              <a:t>The voters are tired of all the mud slinging</a:t>
            </a:r>
          </a:p>
          <a:p>
            <a:r>
              <a:rPr lang="en-US" altLang="en-US" sz="2000">
                <a:ea typeface="ＭＳ Ｐゴシック" charset="-128"/>
              </a:rPr>
              <a:t>Let the healing begin</a:t>
            </a:r>
          </a:p>
          <a:p>
            <a:endParaRPr lang="en-US" altLang="en-US" sz="200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</a:rPr>
              <a:t>5. </a:t>
            </a:r>
            <a:r>
              <a:rPr lang="en-US" altLang="en-US" dirty="0" smtClean="0">
                <a:ea typeface="ＭＳ Ｐゴシック" charset="-128"/>
              </a:rPr>
              <a:t>Avoid jargon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600" dirty="0" smtClean="0">
                <a:ea typeface="ＭＳ Ｐゴシック" charset="-128"/>
              </a:rPr>
              <a:t>Problematize</a:t>
            </a:r>
            <a:endParaRPr lang="en-US" altLang="en-US" sz="2600" dirty="0">
              <a:ea typeface="ＭＳ Ｐゴシック" charset="-128"/>
            </a:endParaRPr>
          </a:p>
          <a:p>
            <a:pPr eaLnBrk="1" hangingPunct="1"/>
            <a:r>
              <a:rPr lang="en-US" altLang="en-US" sz="2600" dirty="0">
                <a:ea typeface="ＭＳ Ｐゴシック" charset="-128"/>
              </a:rPr>
              <a:t>Text</a:t>
            </a:r>
          </a:p>
          <a:p>
            <a:pPr eaLnBrk="1" hangingPunct="1"/>
            <a:r>
              <a:rPr lang="en-US" altLang="en-US" sz="2600" dirty="0">
                <a:ea typeface="ＭＳ Ｐゴシック" charset="-128"/>
              </a:rPr>
              <a:t>Binary opposition</a:t>
            </a:r>
          </a:p>
          <a:p>
            <a:pPr eaLnBrk="1" hangingPunct="1"/>
            <a:r>
              <a:rPr lang="en-US" altLang="en-US" sz="2600" dirty="0">
                <a:ea typeface="ＭＳ Ｐゴシック" charset="-128"/>
              </a:rPr>
              <a:t>Deconstruct</a:t>
            </a:r>
          </a:p>
          <a:p>
            <a:pPr eaLnBrk="1" hangingPunct="1"/>
            <a:r>
              <a:rPr lang="en-US" altLang="en-US" sz="2600" dirty="0">
                <a:ea typeface="ＭＳ Ｐゴシック" charset="-128"/>
              </a:rPr>
              <a:t>Discursive</a:t>
            </a:r>
          </a:p>
          <a:p>
            <a:pPr eaLnBrk="1" hangingPunct="1"/>
            <a:r>
              <a:rPr lang="en-US" altLang="en-US" sz="2600" dirty="0">
                <a:ea typeface="ＭＳ Ｐゴシック" charset="-128"/>
              </a:rPr>
              <a:t>Subjectivities</a:t>
            </a:r>
          </a:p>
          <a:p>
            <a:pPr eaLnBrk="1" hangingPunct="1"/>
            <a:r>
              <a:rPr lang="en-US" altLang="en-US" sz="2600" dirty="0" smtClean="0">
                <a:ea typeface="ＭＳ Ｐゴシック" charset="-128"/>
              </a:rPr>
              <a:t>Intervention</a:t>
            </a:r>
          </a:p>
          <a:p>
            <a:pPr eaLnBrk="1" hangingPunct="1"/>
            <a:r>
              <a:rPr lang="en-US" altLang="en-US" sz="2600" dirty="0">
                <a:ea typeface="ＭＳ Ｐゴシック" charset="-128"/>
              </a:rPr>
              <a:t>Neoliberalism</a:t>
            </a:r>
          </a:p>
          <a:p>
            <a:pPr eaLnBrk="1" hangingPunct="1"/>
            <a:r>
              <a:rPr lang="en-US" altLang="en-US" sz="2600" dirty="0" smtClean="0">
                <a:ea typeface="ＭＳ Ｐゴシック" charset="-128"/>
              </a:rPr>
              <a:t>Intersectionality</a:t>
            </a:r>
            <a:endParaRPr lang="en-US" altLang="en-US" sz="2600" dirty="0">
              <a:ea typeface="ＭＳ Ｐゴシック" charset="-128"/>
            </a:endParaRPr>
          </a:p>
          <a:p>
            <a:pPr eaLnBrk="1" hangingPunct="1"/>
            <a:endParaRPr lang="en-US" altLang="en-US" sz="2600" dirty="0">
              <a:ea typeface="ＭＳ Ｐゴシック" charset="-128"/>
            </a:endParaRPr>
          </a:p>
          <a:p>
            <a:pPr eaLnBrk="1" hangingPunct="1"/>
            <a:endParaRPr lang="en-US" altLang="en-US" sz="2600" dirty="0">
              <a:ea typeface="ＭＳ Ｐゴシック" charset="-128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4343400" y="2057400"/>
            <a:ext cx="411480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/>
              <a:t>“I submit this intervention to problematize the subjectivities inherent in this text, paradigmatic of the contemporary discourse on global warming.”</a:t>
            </a:r>
          </a:p>
        </p:txBody>
      </p:sp>
      <p:pic>
        <p:nvPicPr>
          <p:cNvPr id="4301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"/>
            <a:ext cx="14795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7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17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7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174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74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build="p"/>
      <p:bldP spid="3175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5b. Bu$ine$$ jargon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charset="-128"/>
              </a:rPr>
              <a:t>Synergy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charset="-128"/>
              </a:rPr>
              <a:t>Monetize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charset="-128"/>
              </a:rPr>
              <a:t>Paradigm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charset="-128"/>
              </a:rPr>
              <a:t>Disruptive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>
                <a:ea typeface="ＭＳ Ｐゴシック" charset="-128"/>
              </a:rPr>
              <a:t>Game changer</a:t>
            </a:r>
          </a:p>
        </p:txBody>
      </p:sp>
      <p:pic>
        <p:nvPicPr>
          <p:cNvPr id="4505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"/>
            <a:ext cx="14795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152400"/>
            <a:ext cx="8001000" cy="1216025"/>
          </a:xfrm>
        </p:spPr>
        <p:txBody>
          <a:bodyPr/>
          <a:lstStyle/>
          <a:p>
            <a:pPr eaLnBrk="1" hangingPunct="1"/>
            <a:r>
              <a:rPr lang="en-US" altLang="en-US" sz="3400">
                <a:ea typeface="ＭＳ Ｐゴシック" charset="-128"/>
              </a:rPr>
              <a:t>6. Start your essay with an interesting first sentence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No: “The economy affects our lives on a daily basis.”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Yes: “Until recently economists assumed the Crash of 1929 caused the Great Depression, but now they question that theory.” 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Tell your reader something that they do not know in the first sentence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000">
                <a:ea typeface="ＭＳ Ｐゴシック" charset="-128"/>
              </a:rPr>
              <a:t>7. Let your reader know what you will do on the first page of your essay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981200"/>
            <a:ext cx="8001000" cy="42672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ea typeface="ＭＳ Ｐゴシック" charset="-128"/>
              </a:rPr>
              <a:t>“This </a:t>
            </a:r>
            <a:r>
              <a:rPr lang="en-US" altLang="en-US" sz="2800" dirty="0" smtClean="0">
                <a:ea typeface="ＭＳ Ｐゴシック" charset="-128"/>
              </a:rPr>
              <a:t>essay will explore several </a:t>
            </a:r>
            <a:r>
              <a:rPr lang="en-US" altLang="en-US" sz="2800" i="1" dirty="0" smtClean="0">
                <a:ea typeface="ＭＳ Ｐゴシック" charset="-128"/>
              </a:rPr>
              <a:t>New York Times </a:t>
            </a:r>
            <a:r>
              <a:rPr lang="en-US" altLang="en-US" sz="2800" dirty="0" smtClean="0">
                <a:ea typeface="ＭＳ Ｐゴシック" charset="-128"/>
              </a:rPr>
              <a:t>articles linking typing work with wome</a:t>
            </a:r>
            <a:r>
              <a:rPr lang="en-US" altLang="en-US" sz="2800" dirty="0">
                <a:ea typeface="ＭＳ Ｐゴシック" charset="-128"/>
              </a:rPr>
              <a:t>n</a:t>
            </a:r>
            <a:r>
              <a:rPr lang="en-US" altLang="en-US" sz="2800" dirty="0" smtClean="0">
                <a:ea typeface="ＭＳ Ｐゴシック" charset="-128"/>
              </a:rPr>
              <a:t>. Drawing on the scholarship of technology historians, it concludes that the typewriter did not encourage a diverse workplace. On the contrary, the machine became associated with extreme gender segmentation in the Gilded Age and Progressive Era office.” </a:t>
            </a:r>
            <a:endParaRPr lang="en-US" altLang="en-US" sz="2800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Your </a:t>
            </a:r>
            <a:r>
              <a:rPr lang="en-US" altLang="en-US" dirty="0">
                <a:ea typeface="ＭＳ Ｐゴシック" charset="-128"/>
              </a:rPr>
              <a:t>term </a:t>
            </a:r>
            <a:r>
              <a:rPr lang="en-US" altLang="en-US" dirty="0" smtClean="0">
                <a:ea typeface="ＭＳ Ｐゴシック" charset="-128"/>
              </a:rPr>
              <a:t>paper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</a:rPr>
              <a:t>An introductory paragraph</a:t>
            </a:r>
          </a:p>
          <a:p>
            <a:r>
              <a:rPr lang="en-US" altLang="en-US" dirty="0" smtClean="0">
                <a:ea typeface="ＭＳ Ｐゴシック" charset="-128"/>
              </a:rPr>
              <a:t>A </a:t>
            </a:r>
            <a:r>
              <a:rPr lang="en-US" altLang="en-US" dirty="0" smtClean="0">
                <a:ea typeface="ＭＳ Ｐゴシック" charset="-128"/>
              </a:rPr>
              <a:t>description of your articles</a:t>
            </a:r>
          </a:p>
          <a:p>
            <a:r>
              <a:rPr lang="en-US" altLang="en-US" dirty="0" smtClean="0">
                <a:ea typeface="ＭＳ Ｐゴシック" charset="-128"/>
              </a:rPr>
              <a:t>Putting your articles in context via secondary sources</a:t>
            </a:r>
          </a:p>
          <a:p>
            <a:r>
              <a:rPr lang="en-US" altLang="en-US" dirty="0" smtClean="0">
                <a:ea typeface="ＭＳ Ｐゴシック" charset="-128"/>
              </a:rPr>
              <a:t>A conclusion that recapitulates your findings and </a:t>
            </a:r>
            <a:r>
              <a:rPr lang="en-US" altLang="en-US" dirty="0" smtClean="0">
                <a:ea typeface="ＭＳ Ｐゴシック" charset="-128"/>
              </a:rPr>
              <a:t>reiterates </a:t>
            </a:r>
            <a:r>
              <a:rPr lang="en-US" altLang="en-US" dirty="0" smtClean="0">
                <a:ea typeface="ＭＳ Ｐゴシック" charset="-128"/>
              </a:rPr>
              <a:t>your main ideas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Use your own words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7510462" cy="4267200"/>
          </a:xfrm>
        </p:spPr>
        <p:txBody>
          <a:bodyPr/>
          <a:lstStyle/>
          <a:p>
            <a:pPr eaLnBrk="1" hangingPunct="1"/>
            <a:r>
              <a:rPr lang="en-US" altLang="en-US" sz="2600">
                <a:ea typeface="ＭＳ Ｐゴシック" charset="-128"/>
              </a:rPr>
              <a:t>Don’t overuse text blocks</a:t>
            </a:r>
          </a:p>
          <a:p>
            <a:pPr eaLnBrk="1" hangingPunct="1"/>
            <a:r>
              <a:rPr lang="en-US" altLang="en-US" sz="2600">
                <a:ea typeface="ＭＳ Ｐゴシック" charset="-128"/>
              </a:rPr>
              <a:t>Don’t overuse quotes</a:t>
            </a:r>
          </a:p>
          <a:p>
            <a:pPr eaLnBrk="1" hangingPunct="1"/>
            <a:r>
              <a:rPr lang="en-US" altLang="en-US" sz="2600">
                <a:ea typeface="ＭＳ Ｐゴシック" charset="-128"/>
              </a:rPr>
              <a:t>Use your own words</a:t>
            </a:r>
          </a:p>
          <a:p>
            <a:pPr eaLnBrk="1" hangingPunct="1"/>
            <a:r>
              <a:rPr lang="en-US" altLang="en-US" sz="2600">
                <a:ea typeface="ＭＳ Ｐゴシック" charset="-128"/>
              </a:rPr>
              <a:t>Use quotes for emphasis and drama</a:t>
            </a:r>
          </a:p>
          <a:p>
            <a:pPr eaLnBrk="1" hangingPunct="1"/>
            <a:endParaRPr lang="en-US" altLang="en-US" sz="2600">
              <a:ea typeface="ＭＳ Ｐゴシック" charset="-128"/>
            </a:endParaRPr>
          </a:p>
          <a:p>
            <a:pPr eaLnBrk="1" hangingPunct="1"/>
            <a:endParaRPr lang="en-US" altLang="en-US" sz="2600">
              <a:ea typeface="ＭＳ Ｐゴシック" charset="-128"/>
            </a:endParaRPr>
          </a:p>
          <a:p>
            <a:pPr eaLnBrk="1" hangingPunct="1"/>
            <a:endParaRPr lang="en-US" altLang="en-US" sz="260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>
                <a:ea typeface="ＭＳ Ｐゴシック" charset="-128"/>
              </a:rPr>
              <a:t>Writing is the most powerful form of multimedia ever invented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8382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Words + your </a:t>
            </a: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1828800"/>
            <a:ext cx="1481138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143000" y="3657600"/>
            <a:ext cx="7391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/>
              <a:t>God; cannibalism; Paris Hilton; Iraq; love; Snoop Doggy Dog; Shakespeare; mother; wuddever . . 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Great ways to get a C in this paper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Lots of spelling and grammatical errors</a:t>
            </a:r>
          </a:p>
          <a:p>
            <a:r>
              <a:rPr lang="en-US" altLang="en-US" dirty="0">
                <a:ea typeface="ＭＳ Ｐゴシック" charset="-128"/>
              </a:rPr>
              <a:t>Don’t use page numbers </a:t>
            </a:r>
            <a:endParaRPr lang="en-US" altLang="en-US" dirty="0" smtClean="0">
              <a:ea typeface="ＭＳ Ｐゴシック" charset="-128"/>
            </a:endParaRPr>
          </a:p>
          <a:p>
            <a:r>
              <a:rPr lang="en-US" altLang="en-US" dirty="0" smtClean="0">
                <a:ea typeface="ＭＳ Ｐゴシック" charset="-128"/>
              </a:rPr>
              <a:t>Hand </a:t>
            </a:r>
            <a:r>
              <a:rPr lang="en-US" altLang="en-US" dirty="0">
                <a:ea typeface="ＭＳ Ｐゴシック" charset="-128"/>
              </a:rPr>
              <a:t>it in late</a:t>
            </a:r>
          </a:p>
          <a:p>
            <a:r>
              <a:rPr lang="en-US" altLang="en-US" dirty="0">
                <a:ea typeface="ＭＳ Ｐゴシック" charset="-128"/>
              </a:rPr>
              <a:t>Misspell my name </a:t>
            </a:r>
            <a:endParaRPr lang="en-US" altLang="en-US" dirty="0" smtClean="0">
              <a:ea typeface="ＭＳ Ｐゴシック" charset="-128"/>
            </a:endParaRPr>
          </a:p>
          <a:p>
            <a:r>
              <a:rPr lang="en-US" altLang="en-US" dirty="0" smtClean="0">
                <a:ea typeface="ＭＳ Ｐゴシック" charset="-128"/>
              </a:rPr>
              <a:t>Misspell Kiran’s name</a:t>
            </a:r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Misspell </a:t>
            </a:r>
            <a:r>
              <a:rPr lang="en-US" altLang="en-US" dirty="0" smtClean="0">
                <a:ea typeface="ＭＳ Ｐゴシック" charset="-128"/>
              </a:rPr>
              <a:t>a book or article </a:t>
            </a:r>
            <a:r>
              <a:rPr lang="en-US" altLang="en-US" dirty="0">
                <a:ea typeface="ＭＳ Ｐゴシック" charset="-128"/>
              </a:rPr>
              <a:t>author’s name</a:t>
            </a:r>
          </a:p>
          <a:p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Do not plagiarize</a:t>
            </a:r>
          </a:p>
        </p:txBody>
      </p:sp>
      <p:sp>
        <p:nvSpPr>
          <p:cNvPr id="583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Do not copy without quotes. </a:t>
            </a:r>
          </a:p>
          <a:p>
            <a:r>
              <a:rPr lang="en-US" altLang="en-US">
                <a:ea typeface="ＭＳ Ｐゴシック" charset="-128"/>
              </a:rPr>
              <a:t>Credit your sources in your references and text.</a:t>
            </a:r>
          </a:p>
          <a:p>
            <a:r>
              <a:rPr lang="en-US" altLang="en-US">
                <a:ea typeface="ＭＳ Ｐゴシック" charset="-128"/>
              </a:rPr>
              <a:t>Always use your own words.</a:t>
            </a:r>
          </a:p>
          <a:p>
            <a:endParaRPr lang="en-US" altLang="en-US">
              <a:ea typeface="ＭＳ Ｐゴシック" charset="-128"/>
            </a:endParaRPr>
          </a:p>
          <a:p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>
                <a:ea typeface="ＭＳ Ｐゴシック" charset="-128"/>
              </a:rPr>
              <a:t>8. How to become a better writer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Write every day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Keep a diary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Start a Web log (blog)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Get friends to critique and proof your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Why do people fear writing?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Afraid that they will get something wrong.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Afraid that they will write badly.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Afraid that they don’t have anything to say.</a:t>
            </a:r>
          </a:p>
        </p:txBody>
      </p:sp>
    </p:spTree>
    <p:extLst>
      <p:ext uri="{BB962C8B-B14F-4D97-AF65-F5344CB8AC3E}">
        <p14:creationId xmlns:p14="http://schemas.microsoft.com/office/powerpoint/2010/main" val="192388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>
                <a:ea typeface="ＭＳ Ｐゴシック" charset="-128"/>
              </a:rPr>
              <a:t>Writing is the most powerful multimedia tool ever invented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447800" y="2362200"/>
            <a:ext cx="6096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“Mrs. Daughtry walked into the living room. There on the sofa sat young Alvin the accountant, with a confident expression on his face.”</a:t>
            </a:r>
          </a:p>
        </p:txBody>
      </p:sp>
      <p:sp>
        <p:nvSpPr>
          <p:cNvPr id="18435" name="Text Box 6"/>
          <p:cNvSpPr txBox="1">
            <a:spLocks noChangeArrowheads="1"/>
          </p:cNvSpPr>
          <p:nvPr/>
        </p:nvSpPr>
        <p:spPr bwMode="auto">
          <a:xfrm>
            <a:off x="1447800" y="469265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/>
              <a:t>Words + your </a:t>
            </a:r>
          </a:p>
        </p:txBody>
      </p:sp>
      <p:pic>
        <p:nvPicPr>
          <p:cNvPr id="18436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9163" y="4310063"/>
            <a:ext cx="2586037" cy="15573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>
                <a:ea typeface="ＭＳ Ｐゴシック" charset="-128"/>
              </a:rPr>
              <a:t>Writing is the most powerful multimedia tool ever invented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1447800" y="2362200"/>
            <a:ext cx="6096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“Mrs. Daughtry walked into the living room. There on the sofa sat young Lars the pool boy, with a confident expression on his face.”</a:t>
            </a: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1447800" y="4692650"/>
            <a:ext cx="3581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/>
              <a:t>Words + your </a:t>
            </a:r>
          </a:p>
        </p:txBody>
      </p:sp>
      <p:pic>
        <p:nvPicPr>
          <p:cNvPr id="20484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9163" y="4310063"/>
            <a:ext cx="2586037" cy="15573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>
                <a:ea typeface="ＭＳ Ｐゴシック" charset="-128"/>
              </a:rPr>
              <a:t>1. Don’t overuse the evil verb: </a:t>
            </a:r>
            <a:r>
              <a:rPr lang="en-US" altLang="en-US" sz="3400" b="1">
                <a:ea typeface="ＭＳ Ｐゴシック" charset="-128"/>
              </a:rPr>
              <a:t>iswasarewere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 “is” “was” “are” “were”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Activity, not existence, defines life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Make your subjects </a:t>
            </a:r>
            <a:r>
              <a:rPr lang="en-US" altLang="en-US" b="1" i="1">
                <a:ea typeface="ＭＳ Ｐゴシック" charset="-128"/>
              </a:rPr>
              <a:t>do</a:t>
            </a:r>
            <a:r>
              <a:rPr lang="en-US" altLang="en-US">
                <a:ea typeface="ＭＳ Ｐゴシック" charset="-128"/>
              </a:rPr>
              <a:t> things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609600"/>
            <a:ext cx="1228725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charset="-128"/>
              </a:rPr>
              <a:t>Marvin </a:t>
            </a:r>
            <a:r>
              <a:rPr lang="en-US" altLang="en-US">
                <a:ea typeface="ＭＳ Ｐゴシック" charset="-128"/>
              </a:rPr>
              <a:t>Gaye: “I heard it through the grape vine.”</a:t>
            </a:r>
          </a:p>
          <a:p>
            <a:pPr eaLnBrk="1" hangingPunct="1"/>
            <a:r>
              <a:rPr lang="en-US" altLang="en-US" dirty="0">
                <a:ea typeface="ＭＳ Ｐゴシック" charset="-128"/>
              </a:rPr>
              <a:t>Your typical UCSC student: </a:t>
            </a:r>
            <a:br>
              <a:rPr lang="en-US" altLang="en-US" dirty="0">
                <a:ea typeface="ＭＳ Ｐゴシック" charset="-128"/>
              </a:rPr>
            </a:br>
            <a:r>
              <a:rPr lang="en-US" altLang="en-US" dirty="0">
                <a:ea typeface="ＭＳ Ｐゴシック" charset="-128"/>
              </a:rPr>
              <a:t>“It was heard by me through the grape vine.”</a:t>
            </a:r>
          </a:p>
        </p:txBody>
      </p:sp>
      <p:pic>
        <p:nvPicPr>
          <p:cNvPr id="2457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"/>
            <a:ext cx="1581150" cy="158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6" dur="indefinite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25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Passive: “Armand Anderson </a:t>
            </a:r>
            <a:r>
              <a:rPr lang="en-US" altLang="en-US" b="1">
                <a:ea typeface="ＭＳ Ｐゴシック" charset="-128"/>
              </a:rPr>
              <a:t>was</a:t>
            </a:r>
            <a:r>
              <a:rPr lang="en-US" altLang="en-US">
                <a:ea typeface="ＭＳ Ｐゴシック" charset="-128"/>
              </a:rPr>
              <a:t> a doctor who lived in Colorado. He </a:t>
            </a:r>
            <a:r>
              <a:rPr lang="en-US" altLang="en-US" b="1">
                <a:ea typeface="ＭＳ Ｐゴシック" charset="-128"/>
              </a:rPr>
              <a:t>was</a:t>
            </a:r>
            <a:r>
              <a:rPr lang="en-US" altLang="en-US">
                <a:ea typeface="ＭＳ Ｐゴシック" charset="-128"/>
              </a:rPr>
              <a:t> married to a woman whose father was a Ute trader.”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Active: “Doctor Armand Anderson </a:t>
            </a:r>
            <a:r>
              <a:rPr lang="en-US" altLang="en-US" b="1">
                <a:ea typeface="ＭＳ Ｐゴシック" charset="-128"/>
              </a:rPr>
              <a:t>practiced</a:t>
            </a:r>
            <a:r>
              <a:rPr lang="en-US" altLang="en-US">
                <a:ea typeface="ＭＳ Ｐゴシック" charset="-128"/>
              </a:rPr>
              <a:t> medicine in Colorado. He </a:t>
            </a:r>
            <a:r>
              <a:rPr lang="en-US" altLang="en-US" b="1">
                <a:ea typeface="ＭＳ Ｐゴシック" charset="-128"/>
              </a:rPr>
              <a:t>married</a:t>
            </a:r>
            <a:r>
              <a:rPr lang="en-US" altLang="en-US">
                <a:ea typeface="ＭＳ Ｐゴシック" charset="-128"/>
              </a:rPr>
              <a:t> the daughter of a Ute trader.”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400">
                <a:ea typeface="ＭＳ Ｐゴシック" charset="-128"/>
              </a:rPr>
              <a:t>Isarewaswere verbs take over your sentence and make it dull.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charset="-128"/>
              </a:rPr>
              <a:t>People </a:t>
            </a:r>
            <a:r>
              <a:rPr lang="en-US" altLang="en-US">
                <a:ea typeface="ＭＳ Ｐゴシック" charset="-128"/>
              </a:rPr>
              <a:t>use </a:t>
            </a:r>
            <a:r>
              <a:rPr lang="en-US" altLang="en-US" smtClean="0">
                <a:ea typeface="ＭＳ Ｐゴシック" charset="-128"/>
              </a:rPr>
              <a:t>passive </a:t>
            </a:r>
            <a:r>
              <a:rPr lang="en-US" altLang="en-US" dirty="0">
                <a:ea typeface="ＭＳ Ｐゴシック" charset="-128"/>
              </a:rPr>
              <a:t>verbs to avoid responsibility.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5453062" cy="4267200"/>
          </a:xfrm>
        </p:spPr>
        <p:txBody>
          <a:bodyPr/>
          <a:lstStyle/>
          <a:p>
            <a:r>
              <a:rPr lang="en-US" altLang="en-US" sz="2400" dirty="0">
                <a:ea typeface="ＭＳ Ｐゴシック" charset="-128"/>
              </a:rPr>
              <a:t>Oops, looks like your iPhone was lost.</a:t>
            </a:r>
          </a:p>
          <a:p>
            <a:r>
              <a:rPr lang="en-US" altLang="en-US" sz="2400" dirty="0">
                <a:ea typeface="ＭＳ Ｐゴシック" charset="-128"/>
              </a:rPr>
              <a:t>Sorry, but I lost your iPhone</a:t>
            </a:r>
            <a:r>
              <a:rPr lang="en-US" altLang="en-US" sz="2400" dirty="0" smtClean="0">
                <a:ea typeface="ＭＳ Ｐゴシック" charset="-128"/>
              </a:rPr>
              <a:t>.</a:t>
            </a:r>
          </a:p>
          <a:p>
            <a:r>
              <a:rPr lang="en-US" altLang="en-US" sz="2400" dirty="0" smtClean="0">
                <a:ea typeface="ＭＳ Ｐゴシック" charset="-128"/>
              </a:rPr>
              <a:t>Slavery was introduced in 1623 . . . [by who?]</a:t>
            </a:r>
          </a:p>
          <a:p>
            <a:r>
              <a:rPr lang="en-US" altLang="en-US" sz="2400" dirty="0" smtClean="0">
                <a:ea typeface="ＭＳ Ｐゴシック" charset="-128"/>
              </a:rPr>
              <a:t>The village was removed in 1945 . . . [by who?]</a:t>
            </a:r>
          </a:p>
          <a:p>
            <a:r>
              <a:rPr lang="en-US" altLang="en-US" sz="2400" dirty="0" smtClean="0">
                <a:ea typeface="ＭＳ Ｐゴシック" charset="-128"/>
              </a:rPr>
              <a:t>Sterilization was made mandatory in 1952 [by who?]</a:t>
            </a:r>
            <a:endParaRPr lang="en-US" altLang="en-US" sz="2400" dirty="0">
              <a:ea typeface="ＭＳ Ｐゴシック" charset="-128"/>
            </a:endParaRPr>
          </a:p>
          <a:p>
            <a:endParaRPr lang="en-US" altLang="en-US" sz="2400" dirty="0">
              <a:ea typeface="ＭＳ Ｐゴシック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1693862"/>
            <a:ext cx="2247900" cy="3619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0" y="5486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. . . by zombies?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2. Use simpler words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Why use “interrelated” or “interconnected” when you can use “related” or “connected”?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Can you tell the difference between a “diametrical opposite” and an “opposite”?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There is no such word as “irregardless.”</a:t>
            </a:r>
          </a:p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679</TotalTime>
  <Words>901</Words>
  <Application>Microsoft Macintosh PowerPoint</Application>
  <PresentationFormat>On-screen Show (4:3)</PresentationFormat>
  <Paragraphs>138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ＭＳ Ｐゴシック</vt:lpstr>
      <vt:lpstr>Times New Roman</vt:lpstr>
      <vt:lpstr>Verdana</vt:lpstr>
      <vt:lpstr>Wingdings</vt:lpstr>
      <vt:lpstr>Profile</vt:lpstr>
      <vt:lpstr>Lasar’s U2             a great  </vt:lpstr>
      <vt:lpstr>Writing is the most powerful form of multimedia ever invented</vt:lpstr>
      <vt:lpstr>Writing is the most powerful multimedia tool ever invented</vt:lpstr>
      <vt:lpstr>Writing is the most powerful multimedia tool ever invented</vt:lpstr>
      <vt:lpstr>1. Don’t overuse the evil verb: iswasarewere</vt:lpstr>
      <vt:lpstr>PowerPoint Presentation</vt:lpstr>
      <vt:lpstr>Isarewaswere verbs take over your sentence and make it dull.</vt:lpstr>
      <vt:lpstr>People use passive verbs to avoid responsibility.</vt:lpstr>
      <vt:lpstr>2. Use simpler words</vt:lpstr>
      <vt:lpstr>2. Use simpler words</vt:lpstr>
      <vt:lpstr>3. Use shorter sentences</vt:lpstr>
      <vt:lpstr>4. Do not use clichés</vt:lpstr>
      <vt:lpstr>4b. News clichés</vt:lpstr>
      <vt:lpstr>5. Avoid jargon</vt:lpstr>
      <vt:lpstr>5b. Bu$ine$$ jargon</vt:lpstr>
      <vt:lpstr>6. Start your essay with an interesting first sentence</vt:lpstr>
      <vt:lpstr>7. Let your reader know what you will do on the first page of your essay</vt:lpstr>
      <vt:lpstr>Your term paper</vt:lpstr>
      <vt:lpstr>Use your own words</vt:lpstr>
      <vt:lpstr>Great ways to get a C in this paper</vt:lpstr>
      <vt:lpstr>Do not plagiarize</vt:lpstr>
      <vt:lpstr>8. How to become a better writer</vt:lpstr>
      <vt:lpstr>Why do people fear writing?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Microsoft Office User</cp:lastModifiedBy>
  <cp:revision>120</cp:revision>
  <dcterms:created xsi:type="dcterms:W3CDTF">1601-01-01T00:00:00Z</dcterms:created>
  <dcterms:modified xsi:type="dcterms:W3CDTF">2017-05-27T14:29:43Z</dcterms:modified>
</cp:coreProperties>
</file>